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handoutMasterIdLst>
    <p:handoutMasterId r:id="rId22"/>
  </p:handoutMasterIdLst>
  <p:sldIdLst>
    <p:sldId id="271" r:id="rId2"/>
    <p:sldId id="272" r:id="rId3"/>
    <p:sldId id="273" r:id="rId4"/>
    <p:sldId id="274" r:id="rId5"/>
    <p:sldId id="275" r:id="rId6"/>
    <p:sldId id="276" r:id="rId7"/>
    <p:sldId id="277" r:id="rId8"/>
    <p:sldId id="280" r:id="rId9"/>
    <p:sldId id="279" r:id="rId10"/>
    <p:sldId id="278" r:id="rId11"/>
    <p:sldId id="281" r:id="rId12"/>
    <p:sldId id="282" r:id="rId13"/>
    <p:sldId id="283" r:id="rId14"/>
    <p:sldId id="285" r:id="rId15"/>
    <p:sldId id="286" r:id="rId16"/>
    <p:sldId id="287" r:id="rId17"/>
    <p:sldId id="289" r:id="rId18"/>
    <p:sldId id="290" r:id="rId19"/>
    <p:sldId id="291" r:id="rId20"/>
  </p:sldIdLst>
  <p:sldSz cx="12192000" cy="6858000"/>
  <p:notesSz cx="6858000" cy="9144000"/>
  <p:embeddedFontLst>
    <p:embeddedFont>
      <p:font typeface="Bodoni MT Condensed" panose="02070606080606020203" pitchFamily="18"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5C77"/>
    <a:srgbClr val="91AF56"/>
    <a:srgbClr val="6CA1C2"/>
    <a:srgbClr val="4A89B1"/>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90" autoAdjust="0"/>
  </p:normalViewPr>
  <p:slideViewPr>
    <p:cSldViewPr snapToGrid="0">
      <p:cViewPr varScale="1">
        <p:scale>
          <a:sx n="100" d="100"/>
          <a:sy n="100" d="100"/>
        </p:scale>
        <p:origin x="87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4/3/2023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78685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5A606-3FAD-29C9-72B5-A3B6880933D0}"/>
              </a:ext>
              <a:ext uri="{C183D7F6-B498-43B3-948B-1728B52AA6E4}">
                <adec:decorative xmlns:adec="http://schemas.microsoft.com/office/drawing/2017/decorative" val="1"/>
              </a:ext>
            </a:extLst>
          </p:cNvPr>
          <p:cNvSpPr/>
          <p:nvPr/>
        </p:nvSpPr>
        <p:spPr>
          <a:xfrm>
            <a:off x="0" y="2922308"/>
            <a:ext cx="12192000" cy="10652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67CF5-67BE-2F97-0DA2-DC7EC9703A46}"/>
              </a:ext>
            </a:extLst>
          </p:cNvPr>
          <p:cNvSpPr>
            <a:spLocks noGrp="1"/>
          </p:cNvSpPr>
          <p:nvPr>
            <p:ph type="ctrTitle"/>
          </p:nvPr>
        </p:nvSpPr>
        <p:spPr>
          <a:ln>
            <a:noFill/>
          </a:ln>
        </p:spPr>
        <p:txBody>
          <a:bodyPr>
            <a:normAutofit fontScale="90000"/>
          </a:bodyPr>
          <a:lstStyle/>
          <a:p>
            <a:r>
              <a:rPr lang="en-US" dirty="0"/>
              <a:t>Source Selection and Purposeful Use</a:t>
            </a:r>
          </a:p>
        </p:txBody>
      </p:sp>
      <p:sp>
        <p:nvSpPr>
          <p:cNvPr id="3" name="Subtitle 2">
            <a:extLst>
              <a:ext uri="{FF2B5EF4-FFF2-40B4-BE49-F238E27FC236}">
                <a16:creationId xmlns:a16="http://schemas.microsoft.com/office/drawing/2014/main" id="{95B14AF4-FE15-45D5-1949-6CD9B30AF001}"/>
              </a:ext>
            </a:extLst>
          </p:cNvPr>
          <p:cNvSpPr>
            <a:spLocks noGrp="1"/>
          </p:cNvSpPr>
          <p:nvPr>
            <p:ph type="subTitle" idx="1"/>
          </p:nvPr>
        </p:nvSpPr>
        <p:spPr/>
        <p:txBody>
          <a:bodyPr/>
          <a:lstStyle/>
          <a:p>
            <a:r>
              <a:rPr lang="en-US" dirty="0"/>
              <a:t>Module 5, Foundations for Collaborative Research</a:t>
            </a:r>
          </a:p>
        </p:txBody>
      </p:sp>
    </p:spTree>
    <p:extLst>
      <p:ext uri="{BB962C8B-B14F-4D97-AF65-F5344CB8AC3E}">
        <p14:creationId xmlns:p14="http://schemas.microsoft.com/office/powerpoint/2010/main" val="43894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07B2-09BE-9EE3-B654-DE316D35D0AF}"/>
              </a:ext>
            </a:extLst>
          </p:cNvPr>
          <p:cNvSpPr>
            <a:spLocks noGrp="1"/>
          </p:cNvSpPr>
          <p:nvPr>
            <p:ph type="title"/>
          </p:nvPr>
        </p:nvSpPr>
        <p:spPr/>
        <p:txBody>
          <a:bodyPr/>
          <a:lstStyle/>
          <a:p>
            <a:r>
              <a:rPr lang="en-US" dirty="0"/>
              <a:t>What it Means to be “Authoritative”</a:t>
            </a:r>
          </a:p>
        </p:txBody>
      </p:sp>
      <p:sp>
        <p:nvSpPr>
          <p:cNvPr id="6" name="TextBox 5">
            <a:extLst>
              <a:ext uri="{FF2B5EF4-FFF2-40B4-BE49-F238E27FC236}">
                <a16:creationId xmlns:a16="http://schemas.microsoft.com/office/drawing/2014/main" id="{24DCB7DF-7379-6A8F-4FD5-D21661F6C77F}"/>
              </a:ext>
            </a:extLst>
          </p:cNvPr>
          <p:cNvSpPr txBox="1"/>
          <p:nvPr/>
        </p:nvSpPr>
        <p:spPr>
          <a:xfrm>
            <a:off x="2471393" y="1601009"/>
            <a:ext cx="7249213" cy="2923877"/>
          </a:xfrm>
          <a:prstGeom prst="rect">
            <a:avLst/>
          </a:prstGeom>
          <a:noFill/>
        </p:spPr>
        <p:txBody>
          <a:bodyPr wrap="square">
            <a:spAutoFit/>
          </a:bodyPr>
          <a:lstStyle/>
          <a:p>
            <a:pPr algn="l">
              <a:lnSpc>
                <a:spcPct val="200000"/>
              </a:lnSpc>
            </a:pPr>
            <a:endParaRPr lang="en-US" sz="2000" b="1" dirty="0">
              <a:latin typeface="+mj-lt"/>
            </a:endParaRPr>
          </a:p>
          <a:p>
            <a:pPr marL="285750" indent="-285750" algn="l">
              <a:buClr>
                <a:schemeClr val="accent4"/>
              </a:buClr>
              <a:buBlip>
                <a:blip r:embed="rId2"/>
              </a:buBlip>
            </a:pPr>
            <a:r>
              <a:rPr lang="en-US" sz="1800" dirty="0">
                <a:latin typeface="+mj-lt"/>
              </a:rPr>
              <a:t>See what other researchers are valuing or devaluing (this means a breadth of research, and pay attention to their citations and the neg/pos of those works)</a:t>
            </a:r>
          </a:p>
          <a:p>
            <a:pPr marL="285750" indent="-285750" algn="l">
              <a:lnSpc>
                <a:spcPct val="200000"/>
              </a:lnSpc>
              <a:buClr>
                <a:schemeClr val="accent4"/>
              </a:buClr>
              <a:buBlip>
                <a:blip r:embed="rId2"/>
              </a:buBlip>
            </a:pPr>
            <a:r>
              <a:rPr lang="en-US" sz="1800" dirty="0">
                <a:latin typeface="+mj-lt"/>
              </a:rPr>
              <a:t>Pay attention to ‘failed arguments’ (what NOT to do)</a:t>
            </a:r>
          </a:p>
          <a:p>
            <a:pPr marL="285750" indent="-285750" algn="l">
              <a:lnSpc>
                <a:spcPct val="200000"/>
              </a:lnSpc>
              <a:buClr>
                <a:schemeClr val="accent4"/>
              </a:buClr>
              <a:buBlip>
                <a:blip r:embed="rId2"/>
              </a:buBlip>
            </a:pPr>
            <a:r>
              <a:rPr lang="en-US" sz="1800" dirty="0">
                <a:latin typeface="+mj-lt"/>
              </a:rPr>
              <a:t>Think about ‘degrees of authority’ on an issue</a:t>
            </a:r>
          </a:p>
          <a:p>
            <a:pPr algn="l"/>
            <a:endParaRPr lang="en-US" sz="1800" dirty="0">
              <a:latin typeface="+mj-lt"/>
            </a:endParaRPr>
          </a:p>
        </p:txBody>
      </p:sp>
      <p:pic>
        <p:nvPicPr>
          <p:cNvPr id="3" name="Picture 2">
            <a:extLst>
              <a:ext uri="{FF2B5EF4-FFF2-40B4-BE49-F238E27FC236}">
                <a16:creationId xmlns:a16="http://schemas.microsoft.com/office/drawing/2014/main" id="{661E6414-3722-D17A-2B16-70455DE401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7" y="6084404"/>
            <a:ext cx="5895343" cy="408467"/>
          </a:xfrm>
          <a:prstGeom prst="rect">
            <a:avLst/>
          </a:prstGeom>
        </p:spPr>
      </p:pic>
    </p:spTree>
    <p:extLst>
      <p:ext uri="{BB962C8B-B14F-4D97-AF65-F5344CB8AC3E}">
        <p14:creationId xmlns:p14="http://schemas.microsoft.com/office/powerpoint/2010/main" val="3561940451"/>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C89E2-B02D-80D4-953B-AAB49A34454E}"/>
              </a:ext>
            </a:extLst>
          </p:cNvPr>
          <p:cNvSpPr>
            <a:spLocks noGrp="1"/>
          </p:cNvSpPr>
          <p:nvPr>
            <p:ph type="title"/>
          </p:nvPr>
        </p:nvSpPr>
        <p:spPr/>
        <p:txBody>
          <a:bodyPr/>
          <a:lstStyle/>
          <a:p>
            <a:r>
              <a:rPr lang="en-US" dirty="0">
                <a:solidFill>
                  <a:schemeClr val="accent1">
                    <a:lumMod val="75000"/>
                  </a:schemeClr>
                </a:solidFill>
              </a:rPr>
              <a:t>Boolean: Ways to Engage, Expand, or Narrow in the Process</a:t>
            </a:r>
          </a:p>
        </p:txBody>
      </p:sp>
      <p:pic>
        <p:nvPicPr>
          <p:cNvPr id="4" name="Content Placeholder 3" descr="Table with commands, search operators and examples">
            <a:extLst>
              <a:ext uri="{FF2B5EF4-FFF2-40B4-BE49-F238E27FC236}">
                <a16:creationId xmlns:a16="http://schemas.microsoft.com/office/drawing/2014/main" id="{8CC148D2-5CAF-1CCC-551F-FD2013FAAF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92147" y="1819175"/>
            <a:ext cx="10207705" cy="3705018"/>
          </a:xfrm>
          <a:prstGeom prst="rect">
            <a:avLst/>
          </a:prstGeom>
          <a:noFill/>
          <a:ln>
            <a:noFill/>
          </a:ln>
        </p:spPr>
      </p:pic>
    </p:spTree>
    <p:extLst>
      <p:ext uri="{BB962C8B-B14F-4D97-AF65-F5344CB8AC3E}">
        <p14:creationId xmlns:p14="http://schemas.microsoft.com/office/powerpoint/2010/main" val="169637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Sorting Sources by Function (in Relation to Research Question)</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178247" y="2423749"/>
            <a:ext cx="4301870" cy="3806713"/>
          </a:xfrm>
        </p:spPr>
        <p:txBody>
          <a:bodyPr/>
          <a:lstStyle/>
          <a:p>
            <a:pPr algn="ctr"/>
            <a:r>
              <a:rPr lang="en-US" sz="2400" b="1" dirty="0"/>
              <a:t>Primary</a:t>
            </a:r>
          </a:p>
          <a:p>
            <a:r>
              <a:rPr lang="en-US" dirty="0"/>
              <a:t>Original sources of information that are the basis of the research topic in question–includes information that is yet to be analyzed, pure facts and/or statistics, original works, and the original stories or perspectives under investigations.</a:t>
            </a:r>
          </a:p>
          <a:p>
            <a:endParaRPr lang="en-US" dirty="0"/>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796726" y="2469822"/>
            <a:ext cx="4095394" cy="3714569"/>
          </a:xfrm>
        </p:spPr>
        <p:txBody>
          <a:bodyPr/>
          <a:lstStyle/>
          <a:p>
            <a:pPr algn="ctr"/>
            <a:r>
              <a:rPr lang="en-US" sz="2400" b="1" dirty="0"/>
              <a:t>Secondary</a:t>
            </a:r>
          </a:p>
          <a:p>
            <a:r>
              <a:rPr lang="en-US" dirty="0"/>
              <a:t>Publications that provide analysis to the original information that is the basis of primary sources (includes interpretations, judgments, reviews, synthesis of perspectives, etc.) </a:t>
            </a:r>
          </a:p>
          <a:p>
            <a:endParaRPr lang="en-US" dirty="0"/>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7" y="2349473"/>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6" y="2349473"/>
            <a:ext cx="4864767" cy="1931562"/>
          </a:xfrm>
          <a:prstGeom prst="rect">
            <a:avLst/>
          </a:prstGeom>
        </p:spPr>
      </p:pic>
    </p:spTree>
    <p:extLst>
      <p:ext uri="{BB962C8B-B14F-4D97-AF65-F5344CB8AC3E}">
        <p14:creationId xmlns:p14="http://schemas.microsoft.com/office/powerpoint/2010/main" val="212324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C89E2-B02D-80D4-953B-AAB49A34454E}"/>
              </a:ext>
            </a:extLst>
          </p:cNvPr>
          <p:cNvSpPr>
            <a:spLocks noGrp="1"/>
          </p:cNvSpPr>
          <p:nvPr>
            <p:ph type="title"/>
          </p:nvPr>
        </p:nvSpPr>
        <p:spPr/>
        <p:txBody>
          <a:bodyPr/>
          <a:lstStyle/>
          <a:p>
            <a:r>
              <a:rPr lang="en-US" dirty="0">
                <a:solidFill>
                  <a:schemeClr val="accent1">
                    <a:lumMod val="75000"/>
                  </a:schemeClr>
                </a:solidFill>
              </a:rPr>
              <a:t>Review - Available Lenses</a:t>
            </a:r>
          </a:p>
        </p:txBody>
      </p:sp>
      <p:graphicFrame>
        <p:nvGraphicFramePr>
          <p:cNvPr id="2" name="Table 1">
            <a:extLst>
              <a:ext uri="{FF2B5EF4-FFF2-40B4-BE49-F238E27FC236}">
                <a16:creationId xmlns:a16="http://schemas.microsoft.com/office/drawing/2014/main" id="{7C7E2706-752C-5938-ACFC-D741F8B05D34}"/>
              </a:ext>
            </a:extLst>
          </p:cNvPr>
          <p:cNvGraphicFramePr>
            <a:graphicFrameLocks noGrp="1"/>
          </p:cNvGraphicFramePr>
          <p:nvPr>
            <p:extLst>
              <p:ext uri="{D42A27DB-BD31-4B8C-83A1-F6EECF244321}">
                <p14:modId xmlns:p14="http://schemas.microsoft.com/office/powerpoint/2010/main" val="1684241306"/>
              </p:ext>
            </p:extLst>
          </p:nvPr>
        </p:nvGraphicFramePr>
        <p:xfrm>
          <a:off x="2113174" y="1989055"/>
          <a:ext cx="7965651" cy="3619893"/>
        </p:xfrm>
        <a:graphic>
          <a:graphicData uri="http://schemas.openxmlformats.org/drawingml/2006/table">
            <a:tbl>
              <a:tblPr firstRow="1" firstCol="1" bandRow="1">
                <a:tableStyleId>{D113A9D2-9D6B-4929-AA2D-F23B5EE8CBE7}</a:tableStyleId>
              </a:tblPr>
              <a:tblGrid>
                <a:gridCol w="2524446">
                  <a:extLst>
                    <a:ext uri="{9D8B030D-6E8A-4147-A177-3AD203B41FA5}">
                      <a16:colId xmlns:a16="http://schemas.microsoft.com/office/drawing/2014/main" val="2154569824"/>
                    </a:ext>
                  </a:extLst>
                </a:gridCol>
                <a:gridCol w="2763245">
                  <a:extLst>
                    <a:ext uri="{9D8B030D-6E8A-4147-A177-3AD203B41FA5}">
                      <a16:colId xmlns:a16="http://schemas.microsoft.com/office/drawing/2014/main" val="3747929497"/>
                    </a:ext>
                  </a:extLst>
                </a:gridCol>
                <a:gridCol w="2677960">
                  <a:extLst>
                    <a:ext uri="{9D8B030D-6E8A-4147-A177-3AD203B41FA5}">
                      <a16:colId xmlns:a16="http://schemas.microsoft.com/office/drawing/2014/main" val="2430138197"/>
                    </a:ext>
                  </a:extLst>
                </a:gridCol>
              </a:tblGrid>
              <a:tr h="1540976">
                <a:tc>
                  <a:txBody>
                    <a:bodyPr/>
                    <a:lstStyle/>
                    <a:p>
                      <a:pPr marL="0" marR="0" algn="ctr">
                        <a:spcBef>
                          <a:spcPts val="0"/>
                        </a:spcBef>
                        <a:spcAft>
                          <a:spcPts val="0"/>
                        </a:spcAft>
                      </a:pPr>
                      <a:r>
                        <a:rPr lang="en-US" sz="1200" b="0" dirty="0">
                          <a:effectLst/>
                        </a:rPr>
                        <a:t> </a:t>
                      </a:r>
                      <a:r>
                        <a:rPr lang="en-US" sz="1400" b="1" dirty="0">
                          <a:effectLst/>
                        </a:rPr>
                        <a:t>Cultural/Social</a:t>
                      </a:r>
                    </a:p>
                    <a:p>
                      <a:pPr marL="0" marR="0" algn="ctr">
                        <a:spcBef>
                          <a:spcPts val="0"/>
                        </a:spcBef>
                        <a:spcAft>
                          <a:spcPts val="0"/>
                        </a:spcAft>
                      </a:pPr>
                      <a:endParaRPr lang="en-US" sz="1400" b="1" dirty="0">
                        <a:effectLst/>
                      </a:endParaRPr>
                    </a:p>
                    <a:p>
                      <a:pPr marL="0" marR="0" algn="ctr">
                        <a:spcBef>
                          <a:spcPts val="0"/>
                        </a:spcBef>
                        <a:spcAft>
                          <a:spcPts val="0"/>
                        </a:spcAft>
                      </a:pPr>
                      <a:r>
                        <a:rPr lang="en-US" sz="1200" b="0" dirty="0">
                          <a:effectLst/>
                        </a:rPr>
                        <a:t>Explores how daily issues have impact on lives, relationships, customs, beliefs, etc.</a:t>
                      </a:r>
                      <a:endPar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tc>
                  <a:txBody>
                    <a:bodyPr/>
                    <a:lstStyle/>
                    <a:p>
                      <a:pPr marL="0" marR="0" algn="ctr">
                        <a:spcBef>
                          <a:spcPts val="0"/>
                        </a:spcBef>
                        <a:spcAft>
                          <a:spcPts val="0"/>
                        </a:spcAft>
                      </a:pPr>
                      <a:r>
                        <a:rPr lang="en-US" sz="1400" dirty="0">
                          <a:effectLst/>
                        </a:rPr>
                        <a:t>Artistic/Philosophical</a:t>
                      </a:r>
                    </a:p>
                    <a:p>
                      <a:pPr marL="0" marR="0" algn="ctr">
                        <a:spcBef>
                          <a:spcPts val="0"/>
                        </a:spcBef>
                        <a:spcAft>
                          <a:spcPts val="0"/>
                        </a:spcAft>
                      </a:pPr>
                      <a:endParaRPr lang="en-US" sz="1400" dirty="0">
                        <a:effectLst/>
                      </a:endParaRPr>
                    </a:p>
                    <a:p>
                      <a:pPr marL="0" marR="0" algn="ctr">
                        <a:spcBef>
                          <a:spcPts val="0"/>
                        </a:spcBef>
                        <a:spcAft>
                          <a:spcPts val="0"/>
                        </a:spcAft>
                      </a:pPr>
                      <a:r>
                        <a:rPr lang="en-US" sz="1200" b="0" dirty="0">
                          <a:effectLst/>
                        </a:rPr>
                        <a:t>Explores how art works express ideas about an issue, and/or what philosophers think at a meta-level</a:t>
                      </a:r>
                      <a:endPar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tc>
                  <a:txBody>
                    <a:bodyPr/>
                    <a:lstStyle/>
                    <a:p>
                      <a:pPr marL="0" marR="0" algn="ctr">
                        <a:spcBef>
                          <a:spcPts val="0"/>
                        </a:spcBef>
                        <a:spcAft>
                          <a:spcPts val="0"/>
                        </a:spcAft>
                      </a:pPr>
                      <a:r>
                        <a:rPr lang="en-US" sz="1400" dirty="0">
                          <a:effectLst/>
                        </a:rPr>
                        <a:t>Ethical</a:t>
                      </a:r>
                    </a:p>
                    <a:p>
                      <a:pPr marL="0" marR="0" algn="ctr">
                        <a:spcBef>
                          <a:spcPts val="0"/>
                        </a:spcBef>
                        <a:spcAft>
                          <a:spcPts val="0"/>
                        </a:spcAft>
                      </a:pPr>
                      <a:endParaRPr lang="en-US" sz="1400" dirty="0">
                        <a:effectLst/>
                      </a:endParaRPr>
                    </a:p>
                    <a:p>
                      <a:pPr marL="0" marR="0" algn="ctr">
                        <a:spcBef>
                          <a:spcPts val="0"/>
                        </a:spcBef>
                        <a:spcAft>
                          <a:spcPts val="0"/>
                        </a:spcAft>
                      </a:pPr>
                      <a:r>
                        <a:rPr lang="en-US" sz="1200" b="0" dirty="0">
                          <a:effectLst/>
                        </a:rPr>
                        <a:t>Explores issue at moral level, considers things such as laws, human rights, consequences of actions, effects, etc</a:t>
                      </a: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extLst>
                  <a:ext uri="{0D108BD9-81ED-4DB2-BD59-A6C34878D82A}">
                    <a16:rowId xmlns:a16="http://schemas.microsoft.com/office/drawing/2014/main" val="2453779235"/>
                  </a:ext>
                </a:extLst>
              </a:tr>
              <a:tr h="2078917">
                <a:tc>
                  <a:txBody>
                    <a:bodyPr/>
                    <a:lstStyle/>
                    <a:p>
                      <a:pPr marL="0" marR="0" algn="ctr">
                        <a:spcBef>
                          <a:spcPts val="0"/>
                        </a:spcBef>
                        <a:spcAft>
                          <a:spcPts val="0"/>
                        </a:spcAft>
                      </a:pPr>
                      <a:r>
                        <a:rPr lang="en-US" sz="1400" dirty="0">
                          <a:effectLst/>
                        </a:rPr>
                        <a:t>Political/Historical</a:t>
                      </a:r>
                    </a:p>
                    <a:p>
                      <a:pPr marL="0" marR="0" algn="ctr">
                        <a:spcBef>
                          <a:spcPts val="0"/>
                        </a:spcBef>
                        <a:spcAft>
                          <a:spcPts val="0"/>
                        </a:spcAft>
                      </a:pPr>
                      <a:endParaRPr lang="en-US" sz="1400" dirty="0">
                        <a:effectLst/>
                      </a:endParaRPr>
                    </a:p>
                    <a:p>
                      <a:pPr marL="0" marR="0" algn="ctr">
                        <a:spcBef>
                          <a:spcPts val="0"/>
                        </a:spcBef>
                        <a:spcAft>
                          <a:spcPts val="0"/>
                        </a:spcAft>
                      </a:pPr>
                      <a:r>
                        <a:rPr lang="en-US" sz="1200" b="0" dirty="0">
                          <a:effectLst/>
                        </a:rPr>
                        <a:t>Explores effect of issue on government decisions, considers contextual background or causal relationship of events in relation to issue</a:t>
                      </a:r>
                      <a:endParaRPr lang="en-US"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tc>
                  <a:txBody>
                    <a:bodyPr/>
                    <a:lstStyle/>
                    <a:p>
                      <a:pPr marL="0" marR="0" algn="ctr">
                        <a:spcBef>
                          <a:spcPts val="0"/>
                        </a:spcBef>
                        <a:spcAft>
                          <a:spcPts val="0"/>
                        </a:spcAft>
                      </a:pPr>
                      <a:r>
                        <a:rPr lang="en-US" sz="1400" b="1" dirty="0">
                          <a:effectLst/>
                        </a:rPr>
                        <a:t>Environmental/Scientific</a:t>
                      </a:r>
                    </a:p>
                    <a:p>
                      <a:pPr marL="0" marR="0" algn="ctr">
                        <a:spcBef>
                          <a:spcPts val="0"/>
                        </a:spcBef>
                        <a:spcAft>
                          <a:spcPts val="0"/>
                        </a:spcAft>
                      </a:pPr>
                      <a:endParaRPr lang="en-US" sz="1400" b="1" dirty="0">
                        <a:effectLst/>
                      </a:endParaRPr>
                    </a:p>
                    <a:p>
                      <a:pPr marL="0" marR="0" algn="ctr">
                        <a:spcBef>
                          <a:spcPts val="0"/>
                        </a:spcBef>
                        <a:spcAft>
                          <a:spcPts val="0"/>
                        </a:spcAft>
                      </a:pPr>
                      <a:r>
                        <a:rPr lang="en-US" sz="1200" dirty="0">
                          <a:effectLst/>
                        </a:rPr>
                        <a:t>Explores contextual effects of an issue on social, ecological environment; uses data from biological, chemical, physical level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tc>
                  <a:txBody>
                    <a:bodyPr/>
                    <a:lstStyle/>
                    <a:p>
                      <a:pPr marL="0" marR="0" algn="ctr">
                        <a:spcBef>
                          <a:spcPts val="0"/>
                        </a:spcBef>
                        <a:spcAft>
                          <a:spcPts val="0"/>
                        </a:spcAft>
                      </a:pPr>
                      <a:r>
                        <a:rPr lang="en-US" sz="1400" b="1" dirty="0">
                          <a:effectLst/>
                        </a:rPr>
                        <a:t>Economic</a:t>
                      </a:r>
                    </a:p>
                    <a:p>
                      <a:pPr marL="0" marR="0" algn="ctr">
                        <a:spcBef>
                          <a:spcPts val="0"/>
                        </a:spcBef>
                        <a:spcAft>
                          <a:spcPts val="0"/>
                        </a:spcAft>
                      </a:pPr>
                      <a:endParaRPr lang="en-US" sz="1400" b="1" dirty="0">
                        <a:effectLst/>
                      </a:endParaRPr>
                    </a:p>
                    <a:p>
                      <a:pPr marL="0" marR="0" algn="ctr">
                        <a:spcBef>
                          <a:spcPts val="0"/>
                        </a:spcBef>
                        <a:spcAft>
                          <a:spcPts val="0"/>
                        </a:spcAft>
                      </a:pPr>
                      <a:r>
                        <a:rPr lang="en-US" sz="1200" dirty="0">
                          <a:effectLst/>
                        </a:rPr>
                        <a:t>Explores financial impact of issue and role in possible solutions on both personal, communal level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66675" marB="66675"/>
                </a:tc>
                <a:extLst>
                  <a:ext uri="{0D108BD9-81ED-4DB2-BD59-A6C34878D82A}">
                    <a16:rowId xmlns:a16="http://schemas.microsoft.com/office/drawing/2014/main" val="796642831"/>
                  </a:ext>
                </a:extLst>
              </a:tr>
            </a:tbl>
          </a:graphicData>
        </a:graphic>
      </p:graphicFrame>
    </p:spTree>
    <p:extLst>
      <p:ext uri="{BB962C8B-B14F-4D97-AF65-F5344CB8AC3E}">
        <p14:creationId xmlns:p14="http://schemas.microsoft.com/office/powerpoint/2010/main" val="293083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Social/Cultural Research</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178247" y="2423749"/>
            <a:ext cx="4301870" cy="3806713"/>
          </a:xfrm>
        </p:spPr>
        <p:txBody>
          <a:bodyPr/>
          <a:lstStyle/>
          <a:p>
            <a:pPr algn="ctr"/>
            <a:r>
              <a:rPr lang="en-US" sz="2400" b="1" dirty="0"/>
              <a:t>Primary</a:t>
            </a:r>
          </a:p>
          <a:p>
            <a:pPr algn="ctr"/>
            <a:r>
              <a:rPr lang="en-US" dirty="0"/>
              <a:t>Observations of people (anthropological research), interviews of people about social/cultural issues, first-hand accounts and personal stories, biographies, diaries and/or letters, survey data, media/social media posts/publications</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796726" y="2469822"/>
            <a:ext cx="4095394" cy="3714569"/>
          </a:xfrm>
        </p:spPr>
        <p:txBody>
          <a:bodyPr/>
          <a:lstStyle/>
          <a:p>
            <a:pPr algn="ctr"/>
            <a:r>
              <a:rPr lang="en-US" sz="2400" b="1" dirty="0"/>
              <a:t>Secondary</a:t>
            </a:r>
          </a:p>
          <a:p>
            <a:pPr algn="ctr"/>
            <a:r>
              <a:rPr lang="en-US" dirty="0"/>
              <a:t>Arguments of perspectives analyzing the above data types, reviews of perspectives, articles defending social agendas or political positions on social/cultural issues, comparisons</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8" y="2384153"/>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5" y="2384153"/>
            <a:ext cx="4864767" cy="1931562"/>
          </a:xfrm>
          <a:prstGeom prst="rect">
            <a:avLst/>
          </a:prstGeom>
        </p:spPr>
      </p:pic>
    </p:spTree>
    <p:extLst>
      <p:ext uri="{BB962C8B-B14F-4D97-AF65-F5344CB8AC3E}">
        <p14:creationId xmlns:p14="http://schemas.microsoft.com/office/powerpoint/2010/main" val="396194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Artistic/Philosophical Research</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178247" y="2423749"/>
            <a:ext cx="4301870" cy="3806713"/>
          </a:xfrm>
        </p:spPr>
        <p:txBody>
          <a:bodyPr/>
          <a:lstStyle/>
          <a:p>
            <a:pPr algn="ctr"/>
            <a:r>
              <a:rPr lang="en-US" sz="2400" b="1" dirty="0"/>
              <a:t>Primary</a:t>
            </a:r>
          </a:p>
          <a:p>
            <a:pPr algn="ctr"/>
            <a:r>
              <a:rPr lang="en-US" dirty="0"/>
              <a:t>Art works (painting, short stories, poems, sculpture, etc.), biographies, manifestos, philosophical essays, etc.--by the artists/philosophers themselves</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796726" y="2469822"/>
            <a:ext cx="4095394" cy="3714569"/>
          </a:xfrm>
        </p:spPr>
        <p:txBody>
          <a:bodyPr/>
          <a:lstStyle/>
          <a:p>
            <a:pPr algn="ctr"/>
            <a:r>
              <a:rPr lang="en-US" sz="2400" b="1" dirty="0"/>
              <a:t>Secondary</a:t>
            </a:r>
          </a:p>
          <a:p>
            <a:pPr algn="ctr"/>
            <a:r>
              <a:rPr lang="en-US" dirty="0"/>
              <a:t>Analytic and/or interpretive essays, secondary research papers, comparison papers, reviews, works made or written by artists/philosophers responding to the original work</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9" y="2384153"/>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6" y="2395543"/>
            <a:ext cx="4864767" cy="1931562"/>
          </a:xfrm>
          <a:prstGeom prst="rect">
            <a:avLst/>
          </a:prstGeom>
        </p:spPr>
      </p:pic>
    </p:spTree>
    <p:extLst>
      <p:ext uri="{BB962C8B-B14F-4D97-AF65-F5344CB8AC3E}">
        <p14:creationId xmlns:p14="http://schemas.microsoft.com/office/powerpoint/2010/main" val="8483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Ethical Research </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178247" y="2423749"/>
            <a:ext cx="4301870" cy="3806713"/>
          </a:xfrm>
        </p:spPr>
        <p:txBody>
          <a:bodyPr/>
          <a:lstStyle/>
          <a:p>
            <a:pPr algn="ctr"/>
            <a:r>
              <a:rPr lang="en-US" sz="2400" b="1" dirty="0"/>
              <a:t>Primary</a:t>
            </a:r>
          </a:p>
          <a:p>
            <a:pPr algn="ctr"/>
            <a:r>
              <a:rPr lang="en-US" sz="1400" dirty="0"/>
              <a:t>Written meta-ethical systems by philosophers, political acts (the actual legal language from passed legislation), position papers written by politicians, legal decisions from court cases, surveys or interviews or letters/diaries/case studies from individuals regarding ethical decisions, media/social media posts/publications</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796726" y="2469822"/>
            <a:ext cx="4095394" cy="3714569"/>
          </a:xfrm>
        </p:spPr>
        <p:txBody>
          <a:bodyPr/>
          <a:lstStyle/>
          <a:p>
            <a:pPr algn="ctr"/>
            <a:r>
              <a:rPr lang="en-US" sz="2400" b="1" dirty="0"/>
              <a:t>Secondary</a:t>
            </a:r>
          </a:p>
          <a:p>
            <a:pPr algn="ctr"/>
            <a:r>
              <a:rPr lang="en-US" dirty="0"/>
              <a:t>Reviews, essays, commentary on any of the primary sources, responses to legal decisions or legislation, research paper discussion sections, competing views and perspectives analyzing primary sources</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8" y="2386318"/>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7" y="2377295"/>
            <a:ext cx="4864767" cy="1931562"/>
          </a:xfrm>
          <a:prstGeom prst="rect">
            <a:avLst/>
          </a:prstGeom>
        </p:spPr>
      </p:pic>
    </p:spTree>
    <p:extLst>
      <p:ext uri="{BB962C8B-B14F-4D97-AF65-F5344CB8AC3E}">
        <p14:creationId xmlns:p14="http://schemas.microsoft.com/office/powerpoint/2010/main" val="38706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Political/Historical Research </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267336" y="2395669"/>
            <a:ext cx="4301870" cy="3806713"/>
          </a:xfrm>
        </p:spPr>
        <p:txBody>
          <a:bodyPr/>
          <a:lstStyle/>
          <a:p>
            <a:pPr algn="ctr"/>
            <a:r>
              <a:rPr lang="en-US" sz="2400" b="1" dirty="0"/>
              <a:t>Primary</a:t>
            </a:r>
          </a:p>
          <a:p>
            <a:pPr algn="ctr"/>
            <a:r>
              <a:rPr lang="en-US" dirty="0"/>
              <a:t>Diaries/letters from historical individuals, legal documents, legislative decisions, timelines and artifacts, artworks and/or writings of specific individuals or groups, published perspectives from the individual/groups in focus, media/social media posts/publications</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622796" y="2469822"/>
            <a:ext cx="4397138" cy="3714569"/>
          </a:xfrm>
        </p:spPr>
        <p:txBody>
          <a:bodyPr/>
          <a:lstStyle/>
          <a:p>
            <a:pPr algn="ctr"/>
            <a:r>
              <a:rPr lang="en-US" sz="2400" b="1" dirty="0"/>
              <a:t>Secondary</a:t>
            </a:r>
          </a:p>
          <a:p>
            <a:pPr algn="ctr"/>
            <a:r>
              <a:rPr lang="en-US" dirty="0"/>
              <a:t>Analysis of perspectives, writings, artworks, legal language, political documents; comparisons, analysis of similar issues from which to compare or methods to apply, opposing understandings of historical events/timelines</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8" y="2386318"/>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7" y="2386318"/>
            <a:ext cx="4864767" cy="1931562"/>
          </a:xfrm>
          <a:prstGeom prst="rect">
            <a:avLst/>
          </a:prstGeom>
        </p:spPr>
      </p:pic>
    </p:spTree>
    <p:extLst>
      <p:ext uri="{BB962C8B-B14F-4D97-AF65-F5344CB8AC3E}">
        <p14:creationId xmlns:p14="http://schemas.microsoft.com/office/powerpoint/2010/main" val="224557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Environmental/Scientific Research </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267336" y="2471085"/>
            <a:ext cx="4301870" cy="3806713"/>
          </a:xfrm>
        </p:spPr>
        <p:txBody>
          <a:bodyPr/>
          <a:lstStyle/>
          <a:p>
            <a:pPr algn="ctr"/>
            <a:r>
              <a:rPr lang="en-US" sz="2400" b="1" dirty="0"/>
              <a:t>Primary</a:t>
            </a:r>
          </a:p>
          <a:p>
            <a:pPr algn="ctr"/>
            <a:r>
              <a:rPr lang="en-US" dirty="0"/>
              <a:t>Results from experiments, field notes, observations of scientific phenomena, reports, original data in tables and charts (pure, unanalyzed information)</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622796" y="2469822"/>
            <a:ext cx="4397138" cy="3714569"/>
          </a:xfrm>
        </p:spPr>
        <p:txBody>
          <a:bodyPr/>
          <a:lstStyle/>
          <a:p>
            <a:pPr algn="ctr"/>
            <a:r>
              <a:rPr lang="en-US" sz="2400" b="1" dirty="0"/>
              <a:t>Secondary</a:t>
            </a:r>
          </a:p>
          <a:p>
            <a:pPr algn="ctr"/>
            <a:r>
              <a:rPr lang="en-US" dirty="0"/>
              <a:t>Analysis of experiments, reviews of published data, articles providing judgments, conference presentations, research papers’ discussions and results pages</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7" y="2367463"/>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6" y="2367463"/>
            <a:ext cx="4864767" cy="1931562"/>
          </a:xfrm>
          <a:prstGeom prst="rect">
            <a:avLst/>
          </a:prstGeom>
        </p:spPr>
      </p:pic>
    </p:spTree>
    <p:extLst>
      <p:ext uri="{BB962C8B-B14F-4D97-AF65-F5344CB8AC3E}">
        <p14:creationId xmlns:p14="http://schemas.microsoft.com/office/powerpoint/2010/main" val="207869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F578D-A407-7E38-FE3D-40E4AAC2590B}"/>
              </a:ext>
            </a:extLst>
          </p:cNvPr>
          <p:cNvSpPr>
            <a:spLocks noGrp="1"/>
          </p:cNvSpPr>
          <p:nvPr>
            <p:ph type="title"/>
          </p:nvPr>
        </p:nvSpPr>
        <p:spPr/>
        <p:txBody>
          <a:bodyPr/>
          <a:lstStyle/>
          <a:p>
            <a:r>
              <a:rPr lang="en-US" dirty="0">
                <a:solidFill>
                  <a:schemeClr val="accent1">
                    <a:lumMod val="75000"/>
                  </a:schemeClr>
                </a:solidFill>
              </a:rPr>
              <a:t>Purposeful Use – Economic Research</a:t>
            </a:r>
          </a:p>
        </p:txBody>
      </p:sp>
      <p:sp>
        <p:nvSpPr>
          <p:cNvPr id="2" name="Title 3">
            <a:extLst>
              <a:ext uri="{FF2B5EF4-FFF2-40B4-BE49-F238E27FC236}">
                <a16:creationId xmlns:a16="http://schemas.microsoft.com/office/drawing/2014/main" id="{BE0E78F1-5607-5BEB-33E4-A86DEC34964E}"/>
              </a:ext>
            </a:extLst>
          </p:cNvPr>
          <p:cNvSpPr txBox="1">
            <a:spLocks/>
          </p:cNvSpPr>
          <p:nvPr/>
        </p:nvSpPr>
        <p:spPr>
          <a:xfrm>
            <a:off x="1178247" y="1202932"/>
            <a:ext cx="10515600" cy="77376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3600" kern="1200">
                <a:solidFill>
                  <a:schemeClr val="tx1"/>
                </a:solidFill>
                <a:latin typeface="Bodoni MT Condensed" panose="02070606080606020203" pitchFamily="18" charset="0"/>
                <a:ea typeface="+mj-ea"/>
                <a:cs typeface="+mj-cs"/>
              </a:defRPr>
            </a:lvl1pPr>
          </a:lstStyle>
          <a:p>
            <a:pPr fontAlgn="auto">
              <a:spcAft>
                <a:spcPts val="0"/>
              </a:spcAft>
            </a:pPr>
            <a:r>
              <a:rPr lang="en-US" sz="3200" dirty="0"/>
              <a:t>Some Potential Primary/Secondary Types</a:t>
            </a:r>
          </a:p>
        </p:txBody>
      </p:sp>
      <p:sp>
        <p:nvSpPr>
          <p:cNvPr id="5" name="Content Placeholder 4">
            <a:extLst>
              <a:ext uri="{FF2B5EF4-FFF2-40B4-BE49-F238E27FC236}">
                <a16:creationId xmlns:a16="http://schemas.microsoft.com/office/drawing/2014/main" id="{E0C383BD-C8A2-5B67-8EA6-827E2647A0BD}"/>
              </a:ext>
            </a:extLst>
          </p:cNvPr>
          <p:cNvSpPr>
            <a:spLocks noGrp="1"/>
          </p:cNvSpPr>
          <p:nvPr>
            <p:ph sz="half" idx="1"/>
          </p:nvPr>
        </p:nvSpPr>
        <p:spPr>
          <a:xfrm>
            <a:off x="1267336" y="2471085"/>
            <a:ext cx="4301870" cy="3806713"/>
          </a:xfrm>
        </p:spPr>
        <p:txBody>
          <a:bodyPr/>
          <a:lstStyle/>
          <a:p>
            <a:pPr algn="ctr"/>
            <a:r>
              <a:rPr lang="en-US" sz="2400" b="1" dirty="0"/>
              <a:t>Primary</a:t>
            </a:r>
          </a:p>
          <a:p>
            <a:pPr algn="ctr"/>
            <a:r>
              <a:rPr lang="en-US" dirty="0"/>
              <a:t>Government documents and legal language, monetary figures and tables/charts; to be compared with other political/historical primary data (see other slides)</a:t>
            </a:r>
          </a:p>
        </p:txBody>
      </p:sp>
      <p:sp>
        <p:nvSpPr>
          <p:cNvPr id="6" name="Content Placeholder 5">
            <a:extLst>
              <a:ext uri="{FF2B5EF4-FFF2-40B4-BE49-F238E27FC236}">
                <a16:creationId xmlns:a16="http://schemas.microsoft.com/office/drawing/2014/main" id="{605ECA7C-D820-0241-4C71-1FE7B3F832AD}"/>
              </a:ext>
            </a:extLst>
          </p:cNvPr>
          <p:cNvSpPr>
            <a:spLocks noGrp="1"/>
          </p:cNvSpPr>
          <p:nvPr>
            <p:ph sz="half" idx="2"/>
          </p:nvPr>
        </p:nvSpPr>
        <p:spPr>
          <a:xfrm>
            <a:off x="6622796" y="2469822"/>
            <a:ext cx="4397138" cy="3714569"/>
          </a:xfrm>
        </p:spPr>
        <p:txBody>
          <a:bodyPr/>
          <a:lstStyle/>
          <a:p>
            <a:pPr algn="ctr"/>
            <a:r>
              <a:rPr lang="en-US" sz="2400" b="1" dirty="0"/>
              <a:t>Secondary</a:t>
            </a:r>
          </a:p>
          <a:p>
            <a:pPr algn="ctr"/>
            <a:r>
              <a:rPr lang="en-US" sz="1400" dirty="0"/>
              <a:t>Reviews of monetary trends and currency transactions, analysis or comparisons of legal language or other primary data sets, macroeconomic manifestos or perspectives to compare or apply to primary data sets, analytic perspectives</a:t>
            </a:r>
          </a:p>
        </p:txBody>
      </p:sp>
      <p:pic>
        <p:nvPicPr>
          <p:cNvPr id="8" name="Picture 7">
            <a:extLst>
              <a:ext uri="{FF2B5EF4-FFF2-40B4-BE49-F238E27FC236}">
                <a16:creationId xmlns:a16="http://schemas.microsoft.com/office/drawing/2014/main" id="{2BAA39AD-F479-31FA-C166-550F2A2030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888" y="2367463"/>
            <a:ext cx="4864767" cy="1931562"/>
          </a:xfrm>
          <a:prstGeom prst="rect">
            <a:avLst/>
          </a:prstGeom>
        </p:spPr>
      </p:pic>
      <p:pic>
        <p:nvPicPr>
          <p:cNvPr id="9" name="Picture 8">
            <a:extLst>
              <a:ext uri="{FF2B5EF4-FFF2-40B4-BE49-F238E27FC236}">
                <a16:creationId xmlns:a16="http://schemas.microsoft.com/office/drawing/2014/main" id="{A41EEA31-3ACE-301D-5BF9-786AEE647E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41345" y="2404529"/>
            <a:ext cx="4864767" cy="1931562"/>
          </a:xfrm>
          <a:prstGeom prst="rect">
            <a:avLst/>
          </a:prstGeom>
        </p:spPr>
      </p:pic>
    </p:spTree>
    <p:extLst>
      <p:ext uri="{BB962C8B-B14F-4D97-AF65-F5344CB8AC3E}">
        <p14:creationId xmlns:p14="http://schemas.microsoft.com/office/powerpoint/2010/main" val="153485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D9F0-B522-71F0-81C4-77C77BB26379}"/>
              </a:ext>
            </a:extLst>
          </p:cNvPr>
          <p:cNvSpPr>
            <a:spLocks noGrp="1"/>
          </p:cNvSpPr>
          <p:nvPr>
            <p:ph type="title"/>
          </p:nvPr>
        </p:nvSpPr>
        <p:spPr/>
        <p:txBody>
          <a:bodyPr/>
          <a:lstStyle/>
          <a:p>
            <a:r>
              <a:rPr lang="en-US" dirty="0">
                <a:solidFill>
                  <a:schemeClr val="accent1">
                    <a:lumMod val="75000"/>
                  </a:schemeClr>
                </a:solidFill>
              </a:rPr>
              <a:t>Overall—The Reading/Research Process</a:t>
            </a:r>
          </a:p>
        </p:txBody>
      </p:sp>
      <p:sp>
        <p:nvSpPr>
          <p:cNvPr id="3" name="Content Placeholder 2">
            <a:extLst>
              <a:ext uri="{FF2B5EF4-FFF2-40B4-BE49-F238E27FC236}">
                <a16:creationId xmlns:a16="http://schemas.microsoft.com/office/drawing/2014/main" id="{8ED6D5A4-A2A2-4407-CE30-9D89ECC407B9}"/>
              </a:ext>
            </a:extLst>
          </p:cNvPr>
          <p:cNvSpPr>
            <a:spLocks noGrp="1"/>
          </p:cNvSpPr>
          <p:nvPr>
            <p:ph idx="1"/>
          </p:nvPr>
        </p:nvSpPr>
        <p:spPr>
          <a:xfrm>
            <a:off x="1479176" y="2833871"/>
            <a:ext cx="9233648" cy="3056693"/>
          </a:xfrm>
        </p:spPr>
        <p:txBody>
          <a:bodyPr/>
          <a:lstStyle/>
          <a:p>
            <a:r>
              <a:rPr lang="en-US" sz="1800" dirty="0"/>
              <a:t>Research is </a:t>
            </a:r>
            <a:r>
              <a:rPr lang="en-US" sz="1800" i="1" dirty="0"/>
              <a:t>recursive</a:t>
            </a:r>
            <a:r>
              <a:rPr lang="en-US" sz="1800" dirty="0"/>
              <a:t>:</a:t>
            </a:r>
          </a:p>
          <a:p>
            <a:pPr marL="342900" indent="-342900">
              <a:buFont typeface="+mj-lt"/>
              <a:buAutoNum type="arabicPeriod"/>
            </a:pPr>
            <a:r>
              <a:rPr lang="en-US" dirty="0"/>
              <a:t>Have a topic, even broadly</a:t>
            </a:r>
          </a:p>
          <a:p>
            <a:pPr marL="342900" indent="-342900">
              <a:buFont typeface="+mj-lt"/>
              <a:buAutoNum type="arabicPeriod"/>
            </a:pPr>
            <a:r>
              <a:rPr lang="en-US" dirty="0"/>
              <a:t>Look up that topic (little ‘r’ research)</a:t>
            </a:r>
          </a:p>
          <a:p>
            <a:pPr marL="342900" indent="-342900">
              <a:buFont typeface="+mj-lt"/>
              <a:buAutoNum type="arabicPeriod"/>
            </a:pPr>
            <a:r>
              <a:rPr lang="en-US" dirty="0"/>
              <a:t>See specific examples, keywords, concepts of  interest in sources</a:t>
            </a:r>
          </a:p>
          <a:p>
            <a:pPr marL="342900" indent="-342900">
              <a:buFont typeface="+mj-lt"/>
              <a:buAutoNum type="arabicPeriod"/>
            </a:pPr>
            <a:r>
              <a:rPr lang="en-US" dirty="0"/>
              <a:t>Start looking up those examples, keywords, concepts of interest, build new understanding</a:t>
            </a:r>
          </a:p>
          <a:p>
            <a:pPr marL="342900" indent="-342900">
              <a:buFont typeface="+mj-lt"/>
              <a:buAutoNum type="arabicPeriod"/>
            </a:pPr>
            <a:r>
              <a:rPr lang="en-US" dirty="0"/>
              <a:t>Reform, revise, narrow, refine topic/research  question</a:t>
            </a:r>
          </a:p>
          <a:p>
            <a:pPr marL="342900" indent="-342900">
              <a:buFont typeface="+mj-lt"/>
              <a:buAutoNum type="arabicPeriod"/>
            </a:pPr>
            <a:r>
              <a:rPr lang="en-US" dirty="0"/>
              <a:t>Repeat 3-5 for continuous revision/refinement</a:t>
            </a:r>
          </a:p>
          <a:p>
            <a:pPr marL="342900" indent="-342900">
              <a:buFont typeface="+mj-lt"/>
              <a:buAutoNum type="arabicPeriod"/>
            </a:pPr>
            <a:r>
              <a:rPr lang="en-US" dirty="0"/>
              <a:t>Refined question informs more (little ‘r’) research, becomes directed  Big ‘R’ Research</a:t>
            </a:r>
          </a:p>
          <a:p>
            <a:endParaRPr lang="en-US" dirty="0"/>
          </a:p>
        </p:txBody>
      </p:sp>
      <p:grpSp>
        <p:nvGrpSpPr>
          <p:cNvPr id="14" name="Group 13" descr="Diagram with an curved arrow pointing from the word question to the  word source and another  curved arrow pointing from the word source to the word question, making a continuous loop.">
            <a:extLst>
              <a:ext uri="{FF2B5EF4-FFF2-40B4-BE49-F238E27FC236}">
                <a16:creationId xmlns:a16="http://schemas.microsoft.com/office/drawing/2014/main" id="{2964D6DA-8BF4-DBE2-1A2B-F183D48546AF}"/>
              </a:ext>
            </a:extLst>
          </p:cNvPr>
          <p:cNvGrpSpPr/>
          <p:nvPr/>
        </p:nvGrpSpPr>
        <p:grpSpPr>
          <a:xfrm>
            <a:off x="4822089" y="1606889"/>
            <a:ext cx="2547821" cy="2453963"/>
            <a:chOff x="5219866" y="1656124"/>
            <a:chExt cx="2045388" cy="1838864"/>
          </a:xfrm>
        </p:grpSpPr>
        <p:pic>
          <p:nvPicPr>
            <p:cNvPr id="6" name="Picture 5">
              <a:extLst>
                <a:ext uri="{FF2B5EF4-FFF2-40B4-BE49-F238E27FC236}">
                  <a16:creationId xmlns:a16="http://schemas.microsoft.com/office/drawing/2014/main" id="{E56F58CF-D4D2-0EB0-D2EE-22662A7BE2A3}"/>
                </a:ext>
              </a:extLst>
            </p:cNvPr>
            <p:cNvPicPr>
              <a:picLocks noChangeAspect="1"/>
            </p:cNvPicPr>
            <p:nvPr/>
          </p:nvPicPr>
          <p:blipFill>
            <a:blip r:embed="rId2"/>
            <a:stretch>
              <a:fillRect/>
            </a:stretch>
          </p:blipFill>
          <p:spPr>
            <a:xfrm>
              <a:off x="5219866" y="1701437"/>
              <a:ext cx="471661" cy="1002278"/>
            </a:xfrm>
            <a:prstGeom prst="rect">
              <a:avLst/>
            </a:prstGeom>
          </p:spPr>
        </p:pic>
        <p:sp>
          <p:nvSpPr>
            <p:cNvPr id="8" name="TextBox 7">
              <a:extLst>
                <a:ext uri="{FF2B5EF4-FFF2-40B4-BE49-F238E27FC236}">
                  <a16:creationId xmlns:a16="http://schemas.microsoft.com/office/drawing/2014/main" id="{B6229322-93E2-2702-8146-4A7249A3083A}"/>
                </a:ext>
              </a:extLst>
            </p:cNvPr>
            <p:cNvSpPr txBox="1"/>
            <p:nvPr/>
          </p:nvSpPr>
          <p:spPr>
            <a:xfrm>
              <a:off x="5501187" y="1656124"/>
              <a:ext cx="1521615" cy="1089691"/>
            </a:xfrm>
            <a:prstGeom prst="rect">
              <a:avLst/>
            </a:prstGeom>
            <a:noFill/>
          </p:spPr>
          <p:txBody>
            <a:bodyPr wrap="square" rtlCol="0">
              <a:spAutoFit/>
            </a:bodyPr>
            <a:lstStyle/>
            <a:p>
              <a:r>
                <a:rPr lang="en-US" dirty="0">
                  <a:latin typeface="+mn-lt"/>
                </a:rPr>
                <a:t>Question</a:t>
              </a:r>
            </a:p>
            <a:p>
              <a:endParaRPr lang="en-US" dirty="0"/>
            </a:p>
          </p:txBody>
        </p:sp>
        <p:sp>
          <p:nvSpPr>
            <p:cNvPr id="9" name="TextBox 8">
              <a:extLst>
                <a:ext uri="{FF2B5EF4-FFF2-40B4-BE49-F238E27FC236}">
                  <a16:creationId xmlns:a16="http://schemas.microsoft.com/office/drawing/2014/main" id="{6056057E-3693-688C-B065-538675144175}"/>
                </a:ext>
              </a:extLst>
            </p:cNvPr>
            <p:cNvSpPr txBox="1"/>
            <p:nvPr/>
          </p:nvSpPr>
          <p:spPr>
            <a:xfrm>
              <a:off x="5494565" y="2405297"/>
              <a:ext cx="1521615" cy="1089691"/>
            </a:xfrm>
            <a:prstGeom prst="rect">
              <a:avLst/>
            </a:prstGeom>
            <a:noFill/>
          </p:spPr>
          <p:txBody>
            <a:bodyPr wrap="square" rtlCol="0">
              <a:spAutoFit/>
            </a:bodyPr>
            <a:lstStyle/>
            <a:p>
              <a:r>
                <a:rPr lang="en-US" dirty="0">
                  <a:latin typeface="+mn-lt"/>
                </a:rPr>
                <a:t>Source</a:t>
              </a:r>
            </a:p>
            <a:p>
              <a:endParaRPr lang="en-US" dirty="0"/>
            </a:p>
          </p:txBody>
        </p:sp>
        <p:pic>
          <p:nvPicPr>
            <p:cNvPr id="13" name="Picture 12">
              <a:extLst>
                <a:ext uri="{FF2B5EF4-FFF2-40B4-BE49-F238E27FC236}">
                  <a16:creationId xmlns:a16="http://schemas.microsoft.com/office/drawing/2014/main" id="{D9BAC7DF-B6E1-F8A8-5E9F-84B84BFC76E1}"/>
                </a:ext>
              </a:extLst>
            </p:cNvPr>
            <p:cNvPicPr>
              <a:picLocks noChangeAspect="1"/>
            </p:cNvPicPr>
            <p:nvPr/>
          </p:nvPicPr>
          <p:blipFill>
            <a:blip r:embed="rId2"/>
            <a:stretch>
              <a:fillRect/>
            </a:stretch>
          </p:blipFill>
          <p:spPr>
            <a:xfrm rot="11079750">
              <a:off x="6793593" y="1794273"/>
              <a:ext cx="471661" cy="1002278"/>
            </a:xfrm>
            <a:prstGeom prst="rect">
              <a:avLst/>
            </a:prstGeom>
          </p:spPr>
        </p:pic>
      </p:grpSp>
    </p:spTree>
    <p:extLst>
      <p:ext uri="{BB962C8B-B14F-4D97-AF65-F5344CB8AC3E}">
        <p14:creationId xmlns:p14="http://schemas.microsoft.com/office/powerpoint/2010/main" val="59872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B23B8-C603-0167-1FD7-E4597C9FFACA}"/>
              </a:ext>
            </a:extLst>
          </p:cNvPr>
          <p:cNvSpPr>
            <a:spLocks noGrp="1"/>
          </p:cNvSpPr>
          <p:nvPr>
            <p:ph type="title"/>
          </p:nvPr>
        </p:nvSpPr>
        <p:spPr/>
        <p:txBody>
          <a:bodyPr/>
          <a:lstStyle/>
          <a:p>
            <a:r>
              <a:rPr lang="en-US" dirty="0">
                <a:solidFill>
                  <a:schemeClr val="accent1">
                    <a:lumMod val="75000"/>
                  </a:schemeClr>
                </a:solidFill>
              </a:rPr>
              <a:t>Generally Proper Sources</a:t>
            </a:r>
          </a:p>
        </p:txBody>
      </p:sp>
      <p:sp>
        <p:nvSpPr>
          <p:cNvPr id="6" name="Text Placeholder 5">
            <a:extLst>
              <a:ext uri="{FF2B5EF4-FFF2-40B4-BE49-F238E27FC236}">
                <a16:creationId xmlns:a16="http://schemas.microsoft.com/office/drawing/2014/main" id="{44C6F46A-8ED1-4592-48A0-7AFA3D59DF0E}"/>
              </a:ext>
            </a:extLst>
          </p:cNvPr>
          <p:cNvSpPr>
            <a:spLocks noGrp="1"/>
          </p:cNvSpPr>
          <p:nvPr>
            <p:ph type="body" sz="quarter" idx="14"/>
          </p:nvPr>
        </p:nvSpPr>
        <p:spPr>
          <a:xfrm>
            <a:off x="1007435" y="1756568"/>
            <a:ext cx="3168352" cy="480053"/>
          </a:xfrm>
        </p:spPr>
        <p:txBody>
          <a:bodyPr/>
          <a:lstStyle/>
          <a:p>
            <a:pPr algn="ctr"/>
            <a:r>
              <a:rPr lang="en-US" b="1" dirty="0">
                <a:solidFill>
                  <a:schemeClr val="accent1">
                    <a:lumMod val="75000"/>
                  </a:schemeClr>
                </a:solidFill>
                <a:effectLst/>
                <a:latin typeface="+mn-lt"/>
                <a:ea typeface="Times New Roman" panose="02020603050405020304" pitchFamily="18" charset="0"/>
              </a:rPr>
              <a:t>Digital Databases</a:t>
            </a:r>
            <a:endParaRPr lang="en-US" dirty="0">
              <a:solidFill>
                <a:schemeClr val="accent1">
                  <a:lumMod val="75000"/>
                </a:schemeClr>
              </a:solidFill>
              <a:effectLst/>
              <a:latin typeface="+mn-lt"/>
              <a:ea typeface="Times New Roman" panose="02020603050405020304" pitchFamily="18" charset="0"/>
            </a:endParaRPr>
          </a:p>
        </p:txBody>
      </p:sp>
      <p:sp>
        <p:nvSpPr>
          <p:cNvPr id="5" name="Text Placeholder 4">
            <a:extLst>
              <a:ext uri="{FF2B5EF4-FFF2-40B4-BE49-F238E27FC236}">
                <a16:creationId xmlns:a16="http://schemas.microsoft.com/office/drawing/2014/main" id="{EB5FB5DF-8447-833D-7340-8FCFC31A3FBE}"/>
              </a:ext>
            </a:extLst>
          </p:cNvPr>
          <p:cNvSpPr>
            <a:spLocks noGrp="1"/>
          </p:cNvSpPr>
          <p:nvPr>
            <p:ph type="body" sz="quarter" idx="13"/>
          </p:nvPr>
        </p:nvSpPr>
        <p:spPr>
          <a:xfrm>
            <a:off x="1007435" y="2373125"/>
            <a:ext cx="3168352" cy="3569266"/>
          </a:xfrm>
        </p:spPr>
        <p:txBody>
          <a:bodyPr/>
          <a:lstStyle/>
          <a:p>
            <a:r>
              <a:rPr lang="en-US" dirty="0">
                <a:solidFill>
                  <a:schemeClr val="tx1"/>
                </a:solidFill>
              </a:rPr>
              <a:t>Academic, peer reviewed sources; relevant, current (depending on topic); attributable, with full citations and works cited/bibliographic info (search using abstracts) </a:t>
            </a:r>
          </a:p>
        </p:txBody>
      </p:sp>
      <p:sp>
        <p:nvSpPr>
          <p:cNvPr id="8" name="Text Placeholder 7">
            <a:extLst>
              <a:ext uri="{FF2B5EF4-FFF2-40B4-BE49-F238E27FC236}">
                <a16:creationId xmlns:a16="http://schemas.microsoft.com/office/drawing/2014/main" id="{8D40C127-7B0E-1829-2E8E-64E033B710AF}"/>
              </a:ext>
            </a:extLst>
          </p:cNvPr>
          <p:cNvSpPr>
            <a:spLocks noGrp="1"/>
          </p:cNvSpPr>
          <p:nvPr>
            <p:ph type="body" sz="quarter" idx="16"/>
          </p:nvPr>
        </p:nvSpPr>
        <p:spPr>
          <a:xfrm>
            <a:off x="4367808" y="1756568"/>
            <a:ext cx="3168352" cy="480053"/>
          </a:xfrm>
        </p:spPr>
        <p:txBody>
          <a:bodyPr/>
          <a:lstStyle/>
          <a:p>
            <a:pPr algn="ctr"/>
            <a:r>
              <a:rPr lang="en-US" sz="2000" b="1" dirty="0">
                <a:solidFill>
                  <a:schemeClr val="accent1">
                    <a:lumMod val="75000"/>
                  </a:schemeClr>
                </a:solidFill>
                <a:effectLst/>
                <a:latin typeface="+mn-lt"/>
                <a:ea typeface="Times New Roman" panose="02020603050405020304" pitchFamily="18" charset="0"/>
              </a:rPr>
              <a:t>Web Sources</a:t>
            </a:r>
            <a:endParaRPr lang="en-US" sz="2000" dirty="0">
              <a:solidFill>
                <a:schemeClr val="accent1">
                  <a:lumMod val="75000"/>
                </a:schemeClr>
              </a:solidFill>
              <a:effectLst/>
              <a:latin typeface="+mn-lt"/>
              <a:ea typeface="Times New Roman" panose="02020603050405020304" pitchFamily="18" charset="0"/>
            </a:endParaRPr>
          </a:p>
        </p:txBody>
      </p:sp>
      <p:sp>
        <p:nvSpPr>
          <p:cNvPr id="7" name="Text Placeholder 6">
            <a:extLst>
              <a:ext uri="{FF2B5EF4-FFF2-40B4-BE49-F238E27FC236}">
                <a16:creationId xmlns:a16="http://schemas.microsoft.com/office/drawing/2014/main" id="{C512F09D-EE9E-9C57-9C7A-780412A87ED3}"/>
              </a:ext>
            </a:extLst>
          </p:cNvPr>
          <p:cNvSpPr>
            <a:spLocks noGrp="1"/>
          </p:cNvSpPr>
          <p:nvPr>
            <p:ph type="body" sz="quarter" idx="15"/>
          </p:nvPr>
        </p:nvSpPr>
        <p:spPr>
          <a:xfrm>
            <a:off x="4367808" y="2373125"/>
            <a:ext cx="3168352" cy="3569266"/>
          </a:xfrm>
        </p:spPr>
        <p:txBody>
          <a:bodyPr/>
          <a:lstStyle/>
          <a:p>
            <a:r>
              <a:rPr lang="en-US" dirty="0">
                <a:solidFill>
                  <a:schemeClr val="tx1"/>
                </a:solidFill>
              </a:rPr>
              <a:t>“Primary sources”--govt. Websites, legal language, contracts, studies, census publications; public libraries, university websites, government websites, etc.</a:t>
            </a:r>
          </a:p>
        </p:txBody>
      </p:sp>
      <p:sp>
        <p:nvSpPr>
          <p:cNvPr id="10" name="Text Placeholder 9">
            <a:extLst>
              <a:ext uri="{FF2B5EF4-FFF2-40B4-BE49-F238E27FC236}">
                <a16:creationId xmlns:a16="http://schemas.microsoft.com/office/drawing/2014/main" id="{FDE38AA9-40DC-F3C8-3670-671C5B36DE50}"/>
              </a:ext>
            </a:extLst>
          </p:cNvPr>
          <p:cNvSpPr>
            <a:spLocks noGrp="1"/>
          </p:cNvSpPr>
          <p:nvPr>
            <p:ph type="body" sz="quarter" idx="18"/>
          </p:nvPr>
        </p:nvSpPr>
        <p:spPr>
          <a:xfrm>
            <a:off x="7728181" y="1756568"/>
            <a:ext cx="3168352" cy="480053"/>
          </a:xfrm>
        </p:spPr>
        <p:txBody>
          <a:bodyPr/>
          <a:lstStyle/>
          <a:p>
            <a:pPr algn="ctr"/>
            <a:r>
              <a:rPr lang="en-US" sz="2000" b="1" dirty="0">
                <a:solidFill>
                  <a:schemeClr val="accent1">
                    <a:lumMod val="75000"/>
                  </a:schemeClr>
                </a:solidFill>
                <a:effectLst/>
                <a:latin typeface="+mn-lt"/>
                <a:ea typeface="Times New Roman" panose="02020603050405020304" pitchFamily="18" charset="0"/>
              </a:rPr>
              <a:t>Print Sources</a:t>
            </a:r>
            <a:endParaRPr lang="en-US" sz="2000" dirty="0">
              <a:solidFill>
                <a:schemeClr val="accent1">
                  <a:lumMod val="75000"/>
                </a:schemeClr>
              </a:solidFill>
              <a:effectLst/>
              <a:latin typeface="+mn-lt"/>
              <a:ea typeface="Times New Roman" panose="02020603050405020304" pitchFamily="18" charset="0"/>
            </a:endParaRPr>
          </a:p>
        </p:txBody>
      </p:sp>
      <p:sp>
        <p:nvSpPr>
          <p:cNvPr id="9" name="Text Placeholder 8">
            <a:extLst>
              <a:ext uri="{FF2B5EF4-FFF2-40B4-BE49-F238E27FC236}">
                <a16:creationId xmlns:a16="http://schemas.microsoft.com/office/drawing/2014/main" id="{A49B5312-18B9-D4BF-0533-C3C5B1F6CA07}"/>
              </a:ext>
            </a:extLst>
          </p:cNvPr>
          <p:cNvSpPr>
            <a:spLocks noGrp="1"/>
          </p:cNvSpPr>
          <p:nvPr>
            <p:ph type="body" sz="quarter" idx="17"/>
          </p:nvPr>
        </p:nvSpPr>
        <p:spPr>
          <a:xfrm>
            <a:off x="7728181" y="2373125"/>
            <a:ext cx="3168352" cy="3569266"/>
          </a:xfrm>
        </p:spPr>
        <p:txBody>
          <a:bodyPr/>
          <a:lstStyle/>
          <a:p>
            <a:r>
              <a:rPr lang="en-US" dirty="0">
                <a:solidFill>
                  <a:schemeClr val="tx1"/>
                </a:solidFill>
              </a:rPr>
              <a:t>Relevant books; artistic if doing something in literary or artistic interpretation (primary source); deep analyses, anthologies, etc. in expository work (secondary source)</a:t>
            </a:r>
          </a:p>
        </p:txBody>
      </p:sp>
      <p:pic>
        <p:nvPicPr>
          <p:cNvPr id="13" name="Picture 12">
            <a:extLst>
              <a:ext uri="{FF2B5EF4-FFF2-40B4-BE49-F238E27FC236}">
                <a16:creationId xmlns:a16="http://schemas.microsoft.com/office/drawing/2014/main" id="{10C21195-F3BB-7248-2280-A62CF275FF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175763" y="6078307"/>
            <a:ext cx="5840474" cy="414564"/>
          </a:xfrm>
          <a:prstGeom prst="rect">
            <a:avLst/>
          </a:prstGeom>
        </p:spPr>
      </p:pic>
    </p:spTree>
    <p:extLst>
      <p:ext uri="{BB962C8B-B14F-4D97-AF65-F5344CB8AC3E}">
        <p14:creationId xmlns:p14="http://schemas.microsoft.com/office/powerpoint/2010/main" val="136073242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37E018-EF17-039F-F257-13AF0FABA4BD}"/>
              </a:ext>
            </a:extLst>
          </p:cNvPr>
          <p:cNvSpPr>
            <a:spLocks noGrp="1"/>
          </p:cNvSpPr>
          <p:nvPr>
            <p:ph type="title"/>
          </p:nvPr>
        </p:nvSpPr>
        <p:spPr/>
        <p:txBody>
          <a:bodyPr/>
          <a:lstStyle/>
          <a:p>
            <a:r>
              <a:rPr lang="en-US" dirty="0">
                <a:solidFill>
                  <a:schemeClr val="accent1">
                    <a:lumMod val="75000"/>
                  </a:schemeClr>
                </a:solidFill>
              </a:rPr>
              <a:t>What to Stay Away From</a:t>
            </a:r>
          </a:p>
        </p:txBody>
      </p:sp>
      <p:sp>
        <p:nvSpPr>
          <p:cNvPr id="10" name="Content Placeholder 9">
            <a:extLst>
              <a:ext uri="{FF2B5EF4-FFF2-40B4-BE49-F238E27FC236}">
                <a16:creationId xmlns:a16="http://schemas.microsoft.com/office/drawing/2014/main" id="{229F0FD3-9389-FFFA-55C1-F5A5BD1401FA}"/>
              </a:ext>
            </a:extLst>
          </p:cNvPr>
          <p:cNvSpPr>
            <a:spLocks noGrp="1"/>
          </p:cNvSpPr>
          <p:nvPr>
            <p:ph idx="1"/>
          </p:nvPr>
        </p:nvSpPr>
        <p:spPr>
          <a:xfrm>
            <a:off x="1506070" y="1577789"/>
            <a:ext cx="9259339" cy="4599176"/>
          </a:xfrm>
        </p:spPr>
        <p:txBody>
          <a:bodyPr>
            <a:normAutofit/>
          </a:bodyPr>
          <a:lstStyle/>
          <a:p>
            <a:r>
              <a:rPr lang="en-US" dirty="0"/>
              <a:t>Questionable sources are those with a poor reputation for checking the facts, or with no editorial oversight. Such sources include websites and publications expressing views that are widely acknowledged as extremist, or promotional in nature, or which rely heavily on rumors and personal opinions.</a:t>
            </a:r>
          </a:p>
          <a:p>
            <a:endParaRPr lang="en-US" dirty="0"/>
          </a:p>
          <a:p>
            <a:r>
              <a:rPr lang="en-US" dirty="0"/>
              <a:t>Questionable sources are generally unsuitable for citing contentious claims about third parties, which includes claims against institutions, persons living or dead, as well as more ill-defined entities. </a:t>
            </a:r>
          </a:p>
          <a:p>
            <a:endParaRPr lang="en-US" dirty="0"/>
          </a:p>
          <a:p>
            <a:r>
              <a:rPr lang="en-US" dirty="0"/>
              <a:t>The proper uses of a questionable source are very limited (specifically: research INTO questionable sources/perspectives, in which case they would serve as primary evidence ONLY).</a:t>
            </a:r>
          </a:p>
          <a:p>
            <a:pPr algn="ctr"/>
            <a:r>
              <a:rPr lang="en-US" dirty="0"/>
              <a:t>[Per Wikipedia on “reliable sources”]</a:t>
            </a:r>
          </a:p>
          <a:p>
            <a:endParaRPr lang="en-US" b="1" dirty="0"/>
          </a:p>
          <a:p>
            <a:endParaRPr lang="en-US" b="1" dirty="0"/>
          </a:p>
          <a:p>
            <a:pPr algn="ctr"/>
            <a:r>
              <a:rPr lang="en-US" b="1" dirty="0"/>
              <a:t>Can’t find a publication date? Author(s)? Revision date? Publication team or process?</a:t>
            </a:r>
          </a:p>
          <a:p>
            <a:pPr algn="ctr"/>
            <a:r>
              <a:rPr lang="en-US" b="1" dirty="0"/>
              <a:t>Skip it…</a:t>
            </a:r>
          </a:p>
          <a:p>
            <a:endParaRPr lang="en-US" dirty="0"/>
          </a:p>
        </p:txBody>
      </p:sp>
      <p:pic>
        <p:nvPicPr>
          <p:cNvPr id="12" name="Picture 11">
            <a:extLst>
              <a:ext uri="{FF2B5EF4-FFF2-40B4-BE49-F238E27FC236}">
                <a16:creationId xmlns:a16="http://schemas.microsoft.com/office/drawing/2014/main" id="{5FEA6585-28E1-9D3C-362A-4CD361F656E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01592" y="2348570"/>
            <a:ext cx="388815" cy="386937"/>
          </a:xfrm>
          <a:prstGeom prst="rect">
            <a:avLst/>
          </a:prstGeom>
        </p:spPr>
      </p:pic>
      <p:pic>
        <p:nvPicPr>
          <p:cNvPr id="13" name="Picture 12">
            <a:extLst>
              <a:ext uri="{FF2B5EF4-FFF2-40B4-BE49-F238E27FC236}">
                <a16:creationId xmlns:a16="http://schemas.microsoft.com/office/drawing/2014/main" id="{6594B47F-3595-9619-6CF5-F5BD892509D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901591" y="3235531"/>
            <a:ext cx="388815" cy="386937"/>
          </a:xfrm>
          <a:prstGeom prst="rect">
            <a:avLst/>
          </a:prstGeom>
        </p:spPr>
      </p:pic>
    </p:spTree>
    <p:extLst>
      <p:ext uri="{BB962C8B-B14F-4D97-AF65-F5344CB8AC3E}">
        <p14:creationId xmlns:p14="http://schemas.microsoft.com/office/powerpoint/2010/main" val="1618040173"/>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B23B8-C603-0167-1FD7-E4597C9FFACA}"/>
              </a:ext>
            </a:extLst>
          </p:cNvPr>
          <p:cNvSpPr>
            <a:spLocks noGrp="1"/>
          </p:cNvSpPr>
          <p:nvPr>
            <p:ph type="title"/>
          </p:nvPr>
        </p:nvSpPr>
        <p:spPr/>
        <p:txBody>
          <a:bodyPr/>
          <a:lstStyle/>
          <a:p>
            <a:r>
              <a:rPr lang="en-US" dirty="0">
                <a:solidFill>
                  <a:schemeClr val="accent1">
                    <a:lumMod val="75000"/>
                  </a:schemeClr>
                </a:solidFill>
              </a:rPr>
              <a:t>A Note on Self-Published Sources</a:t>
            </a:r>
          </a:p>
        </p:txBody>
      </p:sp>
      <p:sp>
        <p:nvSpPr>
          <p:cNvPr id="5" name="Text Placeholder 4">
            <a:extLst>
              <a:ext uri="{FF2B5EF4-FFF2-40B4-BE49-F238E27FC236}">
                <a16:creationId xmlns:a16="http://schemas.microsoft.com/office/drawing/2014/main" id="{EB5FB5DF-8447-833D-7340-8FCFC31A3FBE}"/>
              </a:ext>
            </a:extLst>
          </p:cNvPr>
          <p:cNvSpPr>
            <a:spLocks noGrp="1"/>
          </p:cNvSpPr>
          <p:nvPr>
            <p:ph idx="1"/>
          </p:nvPr>
        </p:nvSpPr>
        <p:spPr>
          <a:xfrm>
            <a:off x="3175763" y="2215299"/>
            <a:ext cx="5571242" cy="2113722"/>
          </a:xfrm>
        </p:spPr>
        <p:txBody>
          <a:bodyPr>
            <a:normAutofit/>
          </a:bodyPr>
          <a:lstStyle/>
          <a:p>
            <a:pPr algn="ctr"/>
            <a:r>
              <a:rPr lang="en-US" dirty="0">
                <a:solidFill>
                  <a:schemeClr val="tx1"/>
                </a:solidFill>
              </a:rPr>
              <a:t>E-books, newsletters, wikis, blogs, personal websites, social media sites/videos, tweets…</a:t>
            </a:r>
          </a:p>
          <a:p>
            <a:pPr algn="ctr"/>
            <a:endParaRPr lang="en-US" dirty="0">
              <a:solidFill>
                <a:schemeClr val="tx1"/>
              </a:solidFill>
            </a:endParaRPr>
          </a:p>
          <a:p>
            <a:pPr algn="ctr"/>
            <a:r>
              <a:rPr lang="en-US" dirty="0">
                <a:solidFill>
                  <a:schemeClr val="tx1"/>
                </a:solidFill>
              </a:rPr>
              <a:t>Depends on your plan:</a:t>
            </a:r>
          </a:p>
          <a:p>
            <a:pPr algn="ctr"/>
            <a:r>
              <a:rPr lang="en-US" dirty="0">
                <a:solidFill>
                  <a:schemeClr val="tx1"/>
                </a:solidFill>
              </a:rPr>
              <a:t>Analyzing these? Cool. </a:t>
            </a:r>
          </a:p>
          <a:p>
            <a:pPr algn="ctr"/>
            <a:r>
              <a:rPr lang="en-US" dirty="0">
                <a:solidFill>
                  <a:schemeClr val="tx1"/>
                </a:solidFill>
              </a:rPr>
              <a:t>Using as support? Eh</a:t>
            </a:r>
          </a:p>
          <a:p>
            <a:endParaRPr lang="en-US" dirty="0">
              <a:solidFill>
                <a:schemeClr val="tx1"/>
              </a:solidFill>
            </a:endParaRPr>
          </a:p>
        </p:txBody>
      </p:sp>
      <p:pic>
        <p:nvPicPr>
          <p:cNvPr id="13" name="Picture 12">
            <a:extLst>
              <a:ext uri="{FF2B5EF4-FFF2-40B4-BE49-F238E27FC236}">
                <a16:creationId xmlns:a16="http://schemas.microsoft.com/office/drawing/2014/main" id="{10C21195-F3BB-7248-2280-A62CF275FF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175763" y="6078307"/>
            <a:ext cx="5840474" cy="414564"/>
          </a:xfrm>
          <a:prstGeom prst="rect">
            <a:avLst/>
          </a:prstGeom>
        </p:spPr>
      </p:pic>
      <p:sp>
        <p:nvSpPr>
          <p:cNvPr id="11" name="Rectangle: Rounded Corners 10">
            <a:extLst>
              <a:ext uri="{FF2B5EF4-FFF2-40B4-BE49-F238E27FC236}">
                <a16:creationId xmlns:a16="http://schemas.microsoft.com/office/drawing/2014/main" id="{3631ACA4-4487-E88B-261C-61669FFE4C07}"/>
              </a:ext>
              <a:ext uri="{C183D7F6-B498-43B3-948B-1728B52AA6E4}">
                <adec:decorative xmlns:adec="http://schemas.microsoft.com/office/drawing/2017/decorative" val="1"/>
              </a:ext>
            </a:extLst>
          </p:cNvPr>
          <p:cNvSpPr/>
          <p:nvPr/>
        </p:nvSpPr>
        <p:spPr>
          <a:xfrm>
            <a:off x="2937163" y="2019930"/>
            <a:ext cx="6317673" cy="230909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273945"/>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07B2-09BE-9EE3-B654-DE316D35D0AF}"/>
              </a:ext>
            </a:extLst>
          </p:cNvPr>
          <p:cNvSpPr>
            <a:spLocks noGrp="1"/>
          </p:cNvSpPr>
          <p:nvPr>
            <p:ph type="title"/>
          </p:nvPr>
        </p:nvSpPr>
        <p:spPr/>
        <p:txBody>
          <a:bodyPr/>
          <a:lstStyle/>
          <a:p>
            <a:r>
              <a:rPr lang="en-US" dirty="0"/>
              <a:t>Remember—Quick Evaluation</a:t>
            </a:r>
          </a:p>
        </p:txBody>
      </p:sp>
      <p:sp>
        <p:nvSpPr>
          <p:cNvPr id="6" name="TextBox 5">
            <a:extLst>
              <a:ext uri="{FF2B5EF4-FFF2-40B4-BE49-F238E27FC236}">
                <a16:creationId xmlns:a16="http://schemas.microsoft.com/office/drawing/2014/main" id="{24DCB7DF-7379-6A8F-4FD5-D21661F6C77F}"/>
              </a:ext>
            </a:extLst>
          </p:cNvPr>
          <p:cNvSpPr txBox="1"/>
          <p:nvPr/>
        </p:nvSpPr>
        <p:spPr>
          <a:xfrm>
            <a:off x="3048786" y="1930946"/>
            <a:ext cx="6094428" cy="3200876"/>
          </a:xfrm>
          <a:prstGeom prst="rect">
            <a:avLst/>
          </a:prstGeom>
          <a:noFill/>
        </p:spPr>
        <p:txBody>
          <a:bodyPr wrap="square">
            <a:spAutoFit/>
          </a:bodyPr>
          <a:lstStyle/>
          <a:p>
            <a:pPr algn="l"/>
            <a:r>
              <a:rPr lang="en-US" sz="2000" b="1" dirty="0">
                <a:latin typeface="+mj-lt"/>
              </a:rPr>
              <a:t>Evidence has to satisfy the following:</a:t>
            </a:r>
          </a:p>
          <a:p>
            <a:pPr algn="l"/>
            <a:endParaRPr lang="en-US" sz="2000" b="1" dirty="0">
              <a:latin typeface="+mj-lt"/>
            </a:endParaRPr>
          </a:p>
          <a:p>
            <a:pPr marL="285750" indent="-285750" algn="l">
              <a:lnSpc>
                <a:spcPct val="150000"/>
              </a:lnSpc>
              <a:buClr>
                <a:schemeClr val="accent4"/>
              </a:buClr>
              <a:buFont typeface="Wingdings" panose="05000000000000000000" pitchFamily="2" charset="2"/>
              <a:buChar char="ü"/>
            </a:pPr>
            <a:r>
              <a:rPr lang="en-US" sz="1800" dirty="0">
                <a:latin typeface="+mj-lt"/>
              </a:rPr>
              <a:t>Must be sufficient</a:t>
            </a:r>
          </a:p>
          <a:p>
            <a:pPr marL="285750" indent="-285750" algn="l">
              <a:lnSpc>
                <a:spcPct val="150000"/>
              </a:lnSpc>
              <a:buClr>
                <a:schemeClr val="accent4"/>
              </a:buClr>
              <a:buFont typeface="Wingdings" panose="05000000000000000000" pitchFamily="2" charset="2"/>
              <a:buChar char="ü"/>
            </a:pPr>
            <a:r>
              <a:rPr lang="en-US" sz="1800" dirty="0">
                <a:latin typeface="+mj-lt"/>
              </a:rPr>
              <a:t>Must be precise/accurate</a:t>
            </a:r>
          </a:p>
          <a:p>
            <a:pPr marL="285750" indent="-285750" algn="l">
              <a:lnSpc>
                <a:spcPct val="150000"/>
              </a:lnSpc>
              <a:buClr>
                <a:schemeClr val="accent4"/>
              </a:buClr>
              <a:buFont typeface="Wingdings" panose="05000000000000000000" pitchFamily="2" charset="2"/>
              <a:buChar char="ü"/>
            </a:pPr>
            <a:r>
              <a:rPr lang="en-US" sz="1800" dirty="0">
                <a:latin typeface="+mj-lt"/>
              </a:rPr>
              <a:t>Must be representative (collectively, holistically)</a:t>
            </a:r>
          </a:p>
          <a:p>
            <a:pPr marL="285750" indent="-285750" algn="l">
              <a:lnSpc>
                <a:spcPct val="150000"/>
              </a:lnSpc>
              <a:buClr>
                <a:schemeClr val="accent4"/>
              </a:buClr>
              <a:buFont typeface="Wingdings" panose="05000000000000000000" pitchFamily="2" charset="2"/>
              <a:buChar char="ü"/>
            </a:pPr>
            <a:r>
              <a:rPr lang="en-US" sz="1800" dirty="0">
                <a:latin typeface="+mj-lt"/>
              </a:rPr>
              <a:t>Must be authoritative</a:t>
            </a:r>
          </a:p>
          <a:p>
            <a:pPr algn="l"/>
            <a:endParaRPr lang="en-US" sz="1800" dirty="0">
              <a:latin typeface="+mj-lt"/>
            </a:endParaRPr>
          </a:p>
          <a:p>
            <a:pPr algn="l"/>
            <a:r>
              <a:rPr lang="en-US" sz="1800" dirty="0">
                <a:latin typeface="+mj-lt"/>
              </a:rPr>
              <a:t>Additional thought too; relevance is also key </a:t>
            </a:r>
          </a:p>
          <a:p>
            <a:pPr algn="l"/>
            <a:r>
              <a:rPr lang="en-US" sz="1800" dirty="0">
                <a:latin typeface="+mj-lt"/>
              </a:rPr>
              <a:t>(also see: the “CRAAP” Test)</a:t>
            </a:r>
          </a:p>
        </p:txBody>
      </p:sp>
    </p:spTree>
    <p:extLst>
      <p:ext uri="{BB962C8B-B14F-4D97-AF65-F5344CB8AC3E}">
        <p14:creationId xmlns:p14="http://schemas.microsoft.com/office/powerpoint/2010/main" val="538825632"/>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07B2-09BE-9EE3-B654-DE316D35D0AF}"/>
              </a:ext>
            </a:extLst>
          </p:cNvPr>
          <p:cNvSpPr>
            <a:spLocks noGrp="1"/>
          </p:cNvSpPr>
          <p:nvPr>
            <p:ph type="title"/>
          </p:nvPr>
        </p:nvSpPr>
        <p:spPr/>
        <p:txBody>
          <a:bodyPr/>
          <a:lstStyle/>
          <a:p>
            <a:r>
              <a:rPr lang="en-US" dirty="0"/>
              <a:t>What it Means to be “Sufficient”</a:t>
            </a:r>
          </a:p>
        </p:txBody>
      </p:sp>
      <p:sp>
        <p:nvSpPr>
          <p:cNvPr id="6" name="TextBox 5">
            <a:extLst>
              <a:ext uri="{FF2B5EF4-FFF2-40B4-BE49-F238E27FC236}">
                <a16:creationId xmlns:a16="http://schemas.microsoft.com/office/drawing/2014/main" id="{24DCB7DF-7379-6A8F-4FD5-D21661F6C77F}"/>
              </a:ext>
            </a:extLst>
          </p:cNvPr>
          <p:cNvSpPr txBox="1"/>
          <p:nvPr/>
        </p:nvSpPr>
        <p:spPr>
          <a:xfrm>
            <a:off x="3623427" y="1742410"/>
            <a:ext cx="4945145" cy="2893100"/>
          </a:xfrm>
          <a:prstGeom prst="rect">
            <a:avLst/>
          </a:prstGeom>
          <a:noFill/>
        </p:spPr>
        <p:txBody>
          <a:bodyPr wrap="square">
            <a:spAutoFit/>
          </a:bodyPr>
          <a:lstStyle/>
          <a:p>
            <a:pPr algn="l"/>
            <a:endParaRPr lang="en-US" sz="2000" b="1" dirty="0">
              <a:latin typeface="+mj-lt"/>
            </a:endParaRPr>
          </a:p>
          <a:p>
            <a:pPr marL="285750" indent="-285750" algn="l">
              <a:lnSpc>
                <a:spcPct val="200000"/>
              </a:lnSpc>
              <a:buClr>
                <a:schemeClr val="accent4"/>
              </a:buClr>
              <a:buBlip>
                <a:blip r:embed="rId2"/>
              </a:buBlip>
            </a:pPr>
            <a:r>
              <a:rPr lang="en-US" sz="1800" dirty="0">
                <a:latin typeface="+mj-lt"/>
              </a:rPr>
              <a:t>Careful reading = skeptical reading</a:t>
            </a:r>
          </a:p>
          <a:p>
            <a:pPr marL="285750" indent="-285750" algn="l">
              <a:lnSpc>
                <a:spcPct val="200000"/>
              </a:lnSpc>
              <a:buClr>
                <a:schemeClr val="accent4"/>
              </a:buClr>
              <a:buBlip>
                <a:blip r:embed="rId2"/>
              </a:buBlip>
            </a:pPr>
            <a:r>
              <a:rPr lang="en-US" sz="1800" dirty="0">
                <a:latin typeface="+mj-lt"/>
              </a:rPr>
              <a:t>Avoid trivial mistakes</a:t>
            </a:r>
          </a:p>
          <a:p>
            <a:pPr marL="285750" indent="-285750" algn="l">
              <a:lnSpc>
                <a:spcPct val="200000"/>
              </a:lnSpc>
              <a:buClr>
                <a:schemeClr val="accent4"/>
              </a:buClr>
              <a:buBlip>
                <a:blip r:embed="rId2"/>
              </a:buBlip>
            </a:pPr>
            <a:r>
              <a:rPr lang="en-US" sz="1800" dirty="0">
                <a:latin typeface="+mj-lt"/>
              </a:rPr>
              <a:t>Double-check ALL sources, source authors, source publishers—find bias</a:t>
            </a:r>
          </a:p>
          <a:p>
            <a:pPr algn="l"/>
            <a:endParaRPr lang="en-US" sz="1800" dirty="0">
              <a:latin typeface="+mj-lt"/>
            </a:endParaRPr>
          </a:p>
        </p:txBody>
      </p:sp>
      <p:sp>
        <p:nvSpPr>
          <p:cNvPr id="4" name="TextBox 3">
            <a:extLst>
              <a:ext uri="{FF2B5EF4-FFF2-40B4-BE49-F238E27FC236}">
                <a16:creationId xmlns:a16="http://schemas.microsoft.com/office/drawing/2014/main" id="{4F277480-B2CD-F08D-D848-F6290DC5F78E}"/>
              </a:ext>
            </a:extLst>
          </p:cNvPr>
          <p:cNvSpPr txBox="1"/>
          <p:nvPr/>
        </p:nvSpPr>
        <p:spPr>
          <a:xfrm>
            <a:off x="2971801" y="5654395"/>
            <a:ext cx="6094428" cy="707886"/>
          </a:xfrm>
          <a:prstGeom prst="rect">
            <a:avLst/>
          </a:prstGeom>
          <a:noFill/>
        </p:spPr>
        <p:txBody>
          <a:bodyPr wrap="square">
            <a:spAutoFit/>
          </a:bodyPr>
          <a:lstStyle/>
          <a:p>
            <a:r>
              <a:rPr lang="en-US" sz="2000" dirty="0">
                <a:latin typeface="+mn-lt"/>
              </a:rPr>
              <a:t>NOTE: if you use dubious evidence, purposefully, address that it may be problematic; this builds ethos</a:t>
            </a:r>
          </a:p>
        </p:txBody>
      </p:sp>
    </p:spTree>
    <p:extLst>
      <p:ext uri="{BB962C8B-B14F-4D97-AF65-F5344CB8AC3E}">
        <p14:creationId xmlns:p14="http://schemas.microsoft.com/office/powerpoint/2010/main" val="40759229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07B2-09BE-9EE3-B654-DE316D35D0AF}"/>
              </a:ext>
            </a:extLst>
          </p:cNvPr>
          <p:cNvSpPr>
            <a:spLocks noGrp="1"/>
          </p:cNvSpPr>
          <p:nvPr>
            <p:ph type="title"/>
          </p:nvPr>
        </p:nvSpPr>
        <p:spPr/>
        <p:txBody>
          <a:bodyPr/>
          <a:lstStyle/>
          <a:p>
            <a:r>
              <a:rPr lang="en-US" dirty="0"/>
              <a:t>What it Means to be “Precise”</a:t>
            </a:r>
          </a:p>
        </p:txBody>
      </p:sp>
      <p:sp>
        <p:nvSpPr>
          <p:cNvPr id="6" name="TextBox 5">
            <a:extLst>
              <a:ext uri="{FF2B5EF4-FFF2-40B4-BE49-F238E27FC236}">
                <a16:creationId xmlns:a16="http://schemas.microsoft.com/office/drawing/2014/main" id="{24DCB7DF-7379-6A8F-4FD5-D21661F6C77F}"/>
              </a:ext>
            </a:extLst>
          </p:cNvPr>
          <p:cNvSpPr txBox="1"/>
          <p:nvPr/>
        </p:nvSpPr>
        <p:spPr>
          <a:xfrm>
            <a:off x="3623427" y="1525594"/>
            <a:ext cx="4945145" cy="3200876"/>
          </a:xfrm>
          <a:prstGeom prst="rect">
            <a:avLst/>
          </a:prstGeom>
          <a:noFill/>
        </p:spPr>
        <p:txBody>
          <a:bodyPr wrap="square">
            <a:spAutoFit/>
          </a:bodyPr>
          <a:lstStyle/>
          <a:p>
            <a:pPr algn="l">
              <a:lnSpc>
                <a:spcPct val="200000"/>
              </a:lnSpc>
            </a:pPr>
            <a:endParaRPr lang="en-US" sz="2000" b="1" dirty="0">
              <a:latin typeface="+mj-lt"/>
            </a:endParaRPr>
          </a:p>
          <a:p>
            <a:pPr marL="285750" indent="-285750" algn="l">
              <a:lnSpc>
                <a:spcPct val="200000"/>
              </a:lnSpc>
              <a:buClr>
                <a:schemeClr val="accent4"/>
              </a:buClr>
              <a:buBlip>
                <a:blip r:embed="rId2"/>
              </a:buBlip>
            </a:pPr>
            <a:r>
              <a:rPr lang="en-US" sz="1800" dirty="0">
                <a:latin typeface="+mj-lt"/>
              </a:rPr>
              <a:t>Avoid “hedging” claims</a:t>
            </a:r>
          </a:p>
          <a:p>
            <a:pPr marL="285750" indent="-285750" algn="l">
              <a:lnSpc>
                <a:spcPct val="200000"/>
              </a:lnSpc>
              <a:buClr>
                <a:schemeClr val="accent4"/>
              </a:buClr>
              <a:buBlip>
                <a:blip r:embed="rId2"/>
              </a:buBlip>
            </a:pPr>
            <a:r>
              <a:rPr lang="en-US" sz="1800" dirty="0">
                <a:latin typeface="+mj-lt"/>
              </a:rPr>
              <a:t>Avoid superlatives, or empty comparisons</a:t>
            </a:r>
          </a:p>
          <a:p>
            <a:pPr marL="285750" indent="-285750" algn="l">
              <a:lnSpc>
                <a:spcPct val="200000"/>
              </a:lnSpc>
              <a:buClr>
                <a:schemeClr val="accent4"/>
              </a:buClr>
              <a:buBlip>
                <a:blip r:embed="rId2"/>
              </a:buBlip>
            </a:pPr>
            <a:r>
              <a:rPr lang="en-US" sz="1800" dirty="0">
                <a:latin typeface="+mj-lt"/>
              </a:rPr>
              <a:t>Margin of error depends on the field</a:t>
            </a:r>
          </a:p>
          <a:p>
            <a:pPr marL="285750" indent="-285750" algn="l">
              <a:lnSpc>
                <a:spcPct val="200000"/>
              </a:lnSpc>
              <a:buClr>
                <a:schemeClr val="accent4"/>
              </a:buClr>
              <a:buBlip>
                <a:blip r:embed="rId2"/>
              </a:buBlip>
            </a:pPr>
            <a:r>
              <a:rPr lang="en-US" sz="1800" dirty="0">
                <a:latin typeface="+mj-lt"/>
              </a:rPr>
              <a:t>Word choice is super important</a:t>
            </a:r>
          </a:p>
          <a:p>
            <a:pPr algn="l"/>
            <a:endParaRPr lang="en-US" sz="1800" dirty="0">
              <a:latin typeface="+mj-lt"/>
            </a:endParaRPr>
          </a:p>
        </p:txBody>
      </p:sp>
      <p:pic>
        <p:nvPicPr>
          <p:cNvPr id="3" name="Picture 2">
            <a:extLst>
              <a:ext uri="{FF2B5EF4-FFF2-40B4-BE49-F238E27FC236}">
                <a16:creationId xmlns:a16="http://schemas.microsoft.com/office/drawing/2014/main" id="{2541EC0E-A849-47F4-3AE9-BBA49992F5E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7" y="5967966"/>
            <a:ext cx="5895343" cy="408467"/>
          </a:xfrm>
          <a:prstGeom prst="rect">
            <a:avLst/>
          </a:prstGeom>
        </p:spPr>
      </p:pic>
    </p:spTree>
    <p:extLst>
      <p:ext uri="{BB962C8B-B14F-4D97-AF65-F5344CB8AC3E}">
        <p14:creationId xmlns:p14="http://schemas.microsoft.com/office/powerpoint/2010/main" val="1898652776"/>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07B2-09BE-9EE3-B654-DE316D35D0AF}"/>
              </a:ext>
            </a:extLst>
          </p:cNvPr>
          <p:cNvSpPr>
            <a:spLocks noGrp="1"/>
          </p:cNvSpPr>
          <p:nvPr>
            <p:ph type="title"/>
          </p:nvPr>
        </p:nvSpPr>
        <p:spPr/>
        <p:txBody>
          <a:bodyPr/>
          <a:lstStyle/>
          <a:p>
            <a:r>
              <a:rPr lang="en-US" dirty="0"/>
              <a:t>What it Means to be “Representative”</a:t>
            </a:r>
          </a:p>
        </p:txBody>
      </p:sp>
      <p:sp>
        <p:nvSpPr>
          <p:cNvPr id="6" name="TextBox 5">
            <a:extLst>
              <a:ext uri="{FF2B5EF4-FFF2-40B4-BE49-F238E27FC236}">
                <a16:creationId xmlns:a16="http://schemas.microsoft.com/office/drawing/2014/main" id="{24DCB7DF-7379-6A8F-4FD5-D21661F6C77F}"/>
              </a:ext>
            </a:extLst>
          </p:cNvPr>
          <p:cNvSpPr txBox="1"/>
          <p:nvPr/>
        </p:nvSpPr>
        <p:spPr>
          <a:xfrm>
            <a:off x="2180930" y="1479771"/>
            <a:ext cx="7830140" cy="3200876"/>
          </a:xfrm>
          <a:prstGeom prst="rect">
            <a:avLst/>
          </a:prstGeom>
          <a:noFill/>
        </p:spPr>
        <p:txBody>
          <a:bodyPr wrap="square">
            <a:spAutoFit/>
          </a:bodyPr>
          <a:lstStyle/>
          <a:p>
            <a:pPr algn="l">
              <a:lnSpc>
                <a:spcPct val="200000"/>
              </a:lnSpc>
            </a:pPr>
            <a:endParaRPr lang="en-US" sz="2000" b="1" dirty="0">
              <a:latin typeface="+mj-lt"/>
            </a:endParaRPr>
          </a:p>
          <a:p>
            <a:pPr marL="285750" indent="-285750" algn="l">
              <a:lnSpc>
                <a:spcPct val="200000"/>
              </a:lnSpc>
              <a:buClr>
                <a:schemeClr val="accent4"/>
              </a:buClr>
              <a:buBlip>
                <a:blip r:embed="rId2"/>
              </a:buBlip>
            </a:pPr>
            <a:r>
              <a:rPr lang="en-US" sz="1800" dirty="0">
                <a:latin typeface="+mj-lt"/>
              </a:rPr>
              <a:t>General error is too little evidence</a:t>
            </a:r>
          </a:p>
          <a:p>
            <a:pPr marL="285750" indent="-285750" algn="l">
              <a:lnSpc>
                <a:spcPct val="200000"/>
              </a:lnSpc>
              <a:buClr>
                <a:schemeClr val="accent4"/>
              </a:buClr>
              <a:buBlip>
                <a:blip r:embed="rId2"/>
              </a:buBlip>
            </a:pPr>
            <a:r>
              <a:rPr lang="en-US" sz="1800" dirty="0">
                <a:latin typeface="+mj-lt"/>
              </a:rPr>
              <a:t>Think about the full range of variation/availability</a:t>
            </a:r>
          </a:p>
          <a:p>
            <a:pPr marL="285750" indent="-285750" algn="l">
              <a:lnSpc>
                <a:spcPct val="200000"/>
              </a:lnSpc>
              <a:buClr>
                <a:schemeClr val="accent4"/>
              </a:buClr>
              <a:buBlip>
                <a:blip r:embed="rId2"/>
              </a:buBlip>
            </a:pPr>
            <a:r>
              <a:rPr lang="en-US" sz="1800" dirty="0">
                <a:latin typeface="+mj-lt"/>
              </a:rPr>
              <a:t>Small sample sizes are generally problematic (must be acknowledged explicitly)</a:t>
            </a:r>
          </a:p>
          <a:p>
            <a:pPr marL="285750" indent="-285750" algn="l">
              <a:lnSpc>
                <a:spcPct val="200000"/>
              </a:lnSpc>
              <a:buClr>
                <a:schemeClr val="accent4"/>
              </a:buClr>
              <a:buBlip>
                <a:blip r:embed="rId2"/>
              </a:buBlip>
            </a:pPr>
            <a:r>
              <a:rPr lang="en-US" sz="1800" dirty="0">
                <a:latin typeface="+mj-lt"/>
              </a:rPr>
              <a:t>Avoid “cherry-picking” and the anecdotal</a:t>
            </a:r>
          </a:p>
          <a:p>
            <a:pPr algn="l"/>
            <a:endParaRPr lang="en-US" sz="1800" dirty="0">
              <a:latin typeface="+mj-lt"/>
            </a:endParaRPr>
          </a:p>
        </p:txBody>
      </p:sp>
      <p:pic>
        <p:nvPicPr>
          <p:cNvPr id="3" name="Picture 2">
            <a:extLst>
              <a:ext uri="{FF2B5EF4-FFF2-40B4-BE49-F238E27FC236}">
                <a16:creationId xmlns:a16="http://schemas.microsoft.com/office/drawing/2014/main" id="{1438AC60-2BFF-EE6E-84A5-5E83207B292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8328" y="5920831"/>
            <a:ext cx="5895343" cy="408467"/>
          </a:xfrm>
          <a:prstGeom prst="rect">
            <a:avLst/>
          </a:prstGeom>
        </p:spPr>
      </p:pic>
    </p:spTree>
    <p:extLst>
      <p:ext uri="{BB962C8B-B14F-4D97-AF65-F5344CB8AC3E}">
        <p14:creationId xmlns:p14="http://schemas.microsoft.com/office/powerpoint/2010/main" val="3350627693"/>
      </p:ext>
    </p:extLst>
  </p:cSld>
  <p:clrMapOvr>
    <a:masterClrMapping/>
  </p:clrMapOvr>
  <p:transition spd="med">
    <p:fade thruBlk="1"/>
  </p:transition>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6036</TotalTime>
  <Words>1338</Words>
  <Application>Microsoft Office PowerPoint</Application>
  <PresentationFormat>Widescreen</PresentationFormat>
  <Paragraphs>132</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 Light</vt:lpstr>
      <vt:lpstr>Arial</vt:lpstr>
      <vt:lpstr>Gill Sans</vt:lpstr>
      <vt:lpstr>Times New Roman</vt:lpstr>
      <vt:lpstr>Bodoni MT Condensed</vt:lpstr>
      <vt:lpstr>Symbol</vt:lpstr>
      <vt:lpstr>Calibri</vt:lpstr>
      <vt:lpstr>Wingdings</vt:lpstr>
      <vt:lpstr>Theme AP4CTE</vt:lpstr>
      <vt:lpstr>Source Selection and Purposeful Use</vt:lpstr>
      <vt:lpstr>Overall—The Reading/Research Process</vt:lpstr>
      <vt:lpstr>Generally Proper Sources</vt:lpstr>
      <vt:lpstr>What to Stay Away From</vt:lpstr>
      <vt:lpstr>A Note on Self-Published Sources</vt:lpstr>
      <vt:lpstr>Remember—Quick Evaluation</vt:lpstr>
      <vt:lpstr>What it Means to be “Sufficient”</vt:lpstr>
      <vt:lpstr>What it Means to be “Precise”</vt:lpstr>
      <vt:lpstr>What it Means to be “Representative”</vt:lpstr>
      <vt:lpstr>What it Means to be “Authoritative”</vt:lpstr>
      <vt:lpstr>Boolean: Ways to Engage, Expand, or Narrow in the Process</vt:lpstr>
      <vt:lpstr>Sorting Sources by Function (in Relation to Research Question)</vt:lpstr>
      <vt:lpstr>Review - Available Lenses</vt:lpstr>
      <vt:lpstr>Purposeful Use – Social/Cultural Research</vt:lpstr>
      <vt:lpstr>Purposeful Use – Artistic/Philosophical Research</vt:lpstr>
      <vt:lpstr>Purposeful Use – Ethical Research </vt:lpstr>
      <vt:lpstr>Purposeful Use – Political/Historical Research </vt:lpstr>
      <vt:lpstr>Purposeful Use – Environmental/Scientific Research </vt:lpstr>
      <vt:lpstr>Purposeful Use – Economic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F;scabrera@ap4cte.org;Publisher: Downey Unified School District;Manager: 2 Degree Shift</dc:creator>
  <cp:lastModifiedBy>Dara Ramos</cp:lastModifiedBy>
  <cp:revision>37</cp:revision>
  <dcterms:created xsi:type="dcterms:W3CDTF">2023-01-09T23:35:06Z</dcterms:created>
  <dcterms:modified xsi:type="dcterms:W3CDTF">2023-04-03T21:30:05Z</dcterms:modified>
</cp:coreProperties>
</file>